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5" r:id="rId20"/>
    <p:sldId id="276" r:id="rId21"/>
    <p:sldId id="274" r:id="rId22"/>
    <p:sldId id="277" r:id="rId23"/>
    <p:sldId id="278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403D-F27C-4797-B4F7-56BBFF3A1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62CC3-8FAF-432E-8745-2E6275BF5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A0013-C726-4335-BD09-0C98F37D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2759-196E-4153-B0BC-34CF0D75976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EC556-355C-4826-B892-BAF7A0088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B59A4-3AE4-4042-88E1-AB0ED310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A5F-7990-44A4-B790-9EB8A52C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3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FAC4-958E-4951-932C-FA7597719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4AA36E-655A-4A54-A184-3697098C9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D33B9-B921-475D-BBAA-4C7317630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2759-196E-4153-B0BC-34CF0D75976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1110C-8F50-4816-9CE7-A96C457C5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4DE46-FC26-4D7D-9B47-3103868DE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A5F-7990-44A4-B790-9EB8A52C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9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3496C7-0449-46D1-A8A7-3D548C27C6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61F63-6D79-4AD6-904A-F38BAB534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3919C-FE6C-4372-8859-7437EA5B6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2759-196E-4153-B0BC-34CF0D75976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BCD62-2819-4F07-B0A1-641EEF2E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EE512-D572-4AAC-8B74-4715F54C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A5F-7990-44A4-B790-9EB8A52C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6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79D80-4592-4BAA-A24A-FC93DC8AE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907C8-2038-4F3C-AEFF-B2A1F238B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D4839-0193-4141-BABC-E4ECE4395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2759-196E-4153-B0BC-34CF0D75976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FD442-E8A5-4CED-9F49-08F95C609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C6D6A-348B-48DA-8B78-C6576E69B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A5F-7990-44A4-B790-9EB8A52C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84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C46A9-6F29-42AF-9EEA-F3AFA3507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2A523-0C74-4F72-866D-9556BE894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59935-9E22-42B8-9B94-52C0A893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2759-196E-4153-B0BC-34CF0D75976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842C2-339E-454D-9424-D6CB9EB0F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76712-87AF-4DA6-A9CA-761AB66A3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A5F-7990-44A4-B790-9EB8A52C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4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969DB-4C18-41EA-80B8-2FE34A85E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EB865-E45A-4C11-89B2-DC22C184B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3F20D-62E9-423C-B961-57FE74252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5DAA5-3BCA-4630-9537-7281F0C63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2759-196E-4153-B0BC-34CF0D75976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41F5C-78E9-462B-8E5B-DE45146F3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AB59F-877C-405C-82EF-291D0177E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A5F-7990-44A4-B790-9EB8A52C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7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279FB-4B6F-42F4-9512-2713C2A83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FA619-C308-4F86-8AD1-2CCC82CF3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D13F06-B926-4BEE-B667-E4E2CED89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71A5BD-58CD-4528-9175-BF7FFE010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EE9432-BA7D-4C14-916C-D505978A7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131DB4-1DCA-49B4-92A9-9C8AA9CE2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2759-196E-4153-B0BC-34CF0D75976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593D6-D012-4EBF-AF83-D292DA7CD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06C637-96C9-4C0B-9B6C-C533DE64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A5F-7990-44A4-B790-9EB8A52C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68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9DA58-D557-4B12-B49B-38834E1A0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83036-B060-41E3-BB8A-4429A48C0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2759-196E-4153-B0BC-34CF0D75976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11DDB-1594-4D34-AFDE-3998F7A7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EDA7E-9114-4949-B990-8F686FDD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A5F-7990-44A4-B790-9EB8A52C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10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0DB4AB-3E90-4185-B268-2DAF05E7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2759-196E-4153-B0BC-34CF0D75976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439F00-C428-423C-8149-382312750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5F571-BB6E-4EE6-B6ED-15CCFAB8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A5F-7990-44A4-B790-9EB8A52C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40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565E-6C48-4E12-8184-76DF2758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28C67-5E06-4B5D-A1E7-87DD08520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16975-C007-4E85-BEBB-43EEF11DC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8DC79-B2CE-4349-BEEF-2574E525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2759-196E-4153-B0BC-34CF0D75976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33866-E1CB-4B8F-8127-F704C6065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A4679-5FCB-4382-B41F-00ADDA2CE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A5F-7990-44A4-B790-9EB8A52C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6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00F72-83CE-4804-8A5B-F102F5050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43F7F-0E39-46BA-A2CD-5878AB27B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80B9F-31B6-48FB-87D2-57EA35220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730B8C-AD7D-4E2A-8B68-905AED9B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2759-196E-4153-B0BC-34CF0D75976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B0C46-6584-4CAC-B91D-11AB1DDE6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C2127-DA41-4F33-B911-D15F52C3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A5F-7990-44A4-B790-9EB8A52C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4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465A16-380F-452A-82E1-A0BCC76D6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91901-A917-4C58-8D6F-101E53A43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397BC-9776-44D9-B2BE-CAF5CD0D0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82759-196E-4153-B0BC-34CF0D75976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FEE16-BD96-48CC-99DA-7644A95D8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D96D2-03A4-4797-81B3-2CB14BC84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A3A5F-7990-44A4-B790-9EB8A52C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5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akron.scishield.com/" TargetMode="External"/><Relationship Id="rId2" Type="http://schemas.openxmlformats.org/officeDocument/2006/relationships/hyperlink" Target="mailto:mad151@uakron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mad151@uakron.edu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3ADFB-4BFE-4511-A888-8940BE772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 err="1"/>
              <a:t>SciShield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4583F-14DF-497C-B3AC-84A3E2388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36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Welcome to the new chemical inventory database!</a:t>
            </a:r>
          </a:p>
          <a:p>
            <a:r>
              <a:rPr lang="en-US" dirty="0"/>
              <a:t>Feel free to reach out to Mike DeBord at any time to help answer your </a:t>
            </a:r>
            <a:r>
              <a:rPr lang="en-US" dirty="0" smtClean="0"/>
              <a:t>questions.  </a:t>
            </a:r>
            <a:r>
              <a:rPr lang="en-US" dirty="0"/>
              <a:t>I am also happy to set up an individual training session:</a:t>
            </a:r>
          </a:p>
          <a:p>
            <a:pPr lvl="1"/>
            <a:r>
              <a:rPr lang="en-US" dirty="0">
                <a:hlinkClick r:id="rId2"/>
              </a:rPr>
              <a:t>mad151@uakron.edu</a:t>
            </a:r>
            <a:r>
              <a:rPr lang="en-US" dirty="0"/>
              <a:t> or 330-972-7766</a:t>
            </a:r>
          </a:p>
          <a:p>
            <a:r>
              <a:rPr lang="en-US" dirty="0"/>
              <a:t>This PowerPoint has some basic information on the program with images to help guide usage, </a:t>
            </a:r>
            <a:r>
              <a:rPr lang="en-US" dirty="0" smtClean="0"/>
              <a:t>however, it </a:t>
            </a:r>
            <a:r>
              <a:rPr lang="en-US" dirty="0"/>
              <a:t>does not cover all features of the </a:t>
            </a:r>
            <a:r>
              <a:rPr lang="en-US" dirty="0" smtClean="0"/>
              <a:t>program.</a:t>
            </a:r>
            <a:endParaRPr lang="en-US" dirty="0"/>
          </a:p>
          <a:p>
            <a:r>
              <a:rPr lang="en-US" dirty="0"/>
              <a:t>You can follow the link below to access the database. It utilizes single sign-on authentication, so if you log on to your computer using your UA credentials, you will not have to enter a username or password for access.</a:t>
            </a:r>
          </a:p>
          <a:p>
            <a:r>
              <a:rPr lang="en-US" dirty="0">
                <a:hlinkClick r:id="rId3"/>
              </a:rPr>
              <a:t>https://uakron.scishield.com/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2" descr="University seal">
            <a:extLst>
              <a:ext uri="{FF2B5EF4-FFF2-40B4-BE49-F238E27FC236}">
                <a16:creationId xmlns:a16="http://schemas.microsoft.com/office/drawing/2014/main" id="{EBF6B399-391C-4BAF-BE1C-B5BAC4198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55FF1F-BD3C-4032-99BF-395ABD214E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909053-1F7D-4B8E-8734-0F58035C7156}"/>
              </a:ext>
            </a:extLst>
          </p:cNvPr>
          <p:cNvSpPr/>
          <p:nvPr/>
        </p:nvSpPr>
        <p:spPr>
          <a:xfrm>
            <a:off x="4637314" y="1623527"/>
            <a:ext cx="7329549" cy="49829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3C16D-B8DA-42CA-A300-ED398CCCE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863" y="251522"/>
            <a:ext cx="4440790" cy="1111564"/>
          </a:xfrm>
        </p:spPr>
        <p:txBody>
          <a:bodyPr>
            <a:normAutofit/>
          </a:bodyPr>
          <a:lstStyle/>
          <a:p>
            <a:r>
              <a:rPr lang="en-US" sz="5400" b="1" dirty="0"/>
              <a:t>Getting Started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068E96-65D5-461D-A044-08FCF792F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058" y="2557670"/>
            <a:ext cx="393223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Following the setup wizard: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 screen will look slightly </a:t>
            </a:r>
            <a:r>
              <a:rPr lang="en-US" dirty="0" smtClean="0"/>
              <a:t>different. You </a:t>
            </a:r>
            <a:r>
              <a:rPr lang="en-US" dirty="0"/>
              <a:t>will have </a:t>
            </a:r>
            <a:r>
              <a:rPr lang="en-US" dirty="0" smtClean="0"/>
              <a:t>fewer </a:t>
            </a:r>
            <a:r>
              <a:rPr lang="en-US" dirty="0"/>
              <a:t>tabs on the left.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Announcements and messages will be shown </a:t>
            </a:r>
            <a:r>
              <a:rPr lang="en-US" dirty="0" smtClean="0"/>
              <a:t>here.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safety concern form, with ability to submit </a:t>
            </a:r>
            <a:r>
              <a:rPr lang="en-US" dirty="0" smtClean="0"/>
              <a:t>anonymously.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Quick SDS search for finding chemical </a:t>
            </a:r>
            <a:r>
              <a:rPr lang="en-US" dirty="0" smtClean="0"/>
              <a:t>information.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Expanding (EOHS Sample Lab) Lab tab on left allows you to manage your laboratory: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E7391-A05F-4F26-AD35-88E9DD93D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6" t="6515" r="60711" b="28173"/>
          <a:stretch/>
        </p:blipFill>
        <p:spPr>
          <a:xfrm>
            <a:off x="4768849" y="1738746"/>
            <a:ext cx="7097088" cy="4736699"/>
          </a:xfrm>
          <a:prstGeom prst="rect">
            <a:avLst/>
          </a:prstGeom>
        </p:spPr>
      </p:pic>
      <p:pic>
        <p:nvPicPr>
          <p:cNvPr id="6" name="Picture 2" descr="University seal">
            <a:extLst>
              <a:ext uri="{FF2B5EF4-FFF2-40B4-BE49-F238E27FC236}">
                <a16:creationId xmlns:a16="http://schemas.microsoft.com/office/drawing/2014/main" id="{2D2F25DF-842C-4C41-8568-B9237AD34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50E31-4EF6-464E-A832-1FCA530819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17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31152A-ED09-4574-BAD9-0D81E147E3CE}"/>
              </a:ext>
            </a:extLst>
          </p:cNvPr>
          <p:cNvSpPr/>
          <p:nvPr/>
        </p:nvSpPr>
        <p:spPr>
          <a:xfrm>
            <a:off x="4442707" y="1390261"/>
            <a:ext cx="7332526" cy="54024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092992-C658-4C32-AA1D-29A35FE36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53" y="-9356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Lab Profile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FB53247-30A6-4BA5-AE64-45BDDFD0A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137" y="2217511"/>
            <a:ext cx="4010637" cy="4351338"/>
          </a:xfrm>
        </p:spPr>
        <p:txBody>
          <a:bodyPr/>
          <a:lstStyle/>
          <a:p>
            <a:r>
              <a:rPr lang="en-US" dirty="0"/>
              <a:t>Click on ‘View Lab Profile</a:t>
            </a:r>
            <a:r>
              <a:rPr lang="en-US" dirty="0" smtClean="0"/>
              <a:t>’.</a:t>
            </a:r>
            <a:endParaRPr lang="en-US" dirty="0"/>
          </a:p>
          <a:p>
            <a:r>
              <a:rPr lang="en-US" dirty="0"/>
              <a:t>Allows you to make changes to your contact information, group member info and permissions, and chemical information.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49339E-E2C1-4650-983A-FB28B7CFDC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BC55ED-D0C4-4E92-A337-9E77E528B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59" t="6758" r="61537" b="22737"/>
          <a:stretch/>
        </p:blipFill>
        <p:spPr>
          <a:xfrm>
            <a:off x="4596206" y="1486013"/>
            <a:ext cx="7022553" cy="5176044"/>
          </a:xfrm>
          <a:prstGeom prst="rect">
            <a:avLst/>
          </a:prstGeom>
        </p:spPr>
      </p:pic>
      <p:pic>
        <p:nvPicPr>
          <p:cNvPr id="6" name="Picture 2" descr="University seal">
            <a:extLst>
              <a:ext uri="{FF2B5EF4-FFF2-40B4-BE49-F238E27FC236}">
                <a16:creationId xmlns:a16="http://schemas.microsoft.com/office/drawing/2014/main" id="{4D07F889-E67B-4086-AF5C-8BD01C154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F3C2FC-A8E0-4C9B-8960-8013568E18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26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0E8513-613E-4F09-BD6E-875F75BD6EBE}"/>
              </a:ext>
            </a:extLst>
          </p:cNvPr>
          <p:cNvSpPr/>
          <p:nvPr/>
        </p:nvSpPr>
        <p:spPr>
          <a:xfrm>
            <a:off x="4544007" y="1800808"/>
            <a:ext cx="7492483" cy="48332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03FB8-0712-4ACE-89C3-A6DC405D3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219" y="361746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err="1"/>
              <a:t>ChemTracker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35115-F1C7-4152-8DFC-FD6A10133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306" y="2851992"/>
            <a:ext cx="3800913" cy="4351338"/>
          </a:xfrm>
        </p:spPr>
        <p:txBody>
          <a:bodyPr/>
          <a:lstStyle/>
          <a:p>
            <a:r>
              <a:rPr lang="en-US" dirty="0"/>
              <a:t>Click on ‘</a:t>
            </a:r>
            <a:r>
              <a:rPr lang="en-US" dirty="0" err="1"/>
              <a:t>ChemTracker</a:t>
            </a:r>
            <a:r>
              <a:rPr lang="en-US" dirty="0" smtClean="0"/>
              <a:t>’. </a:t>
            </a:r>
            <a:endParaRPr lang="en-US" dirty="0"/>
          </a:p>
          <a:p>
            <a:r>
              <a:rPr lang="en-US" dirty="0"/>
              <a:t>This tab is your chemical </a:t>
            </a:r>
            <a:r>
              <a:rPr lang="en-US" dirty="0" smtClean="0"/>
              <a:t>inventory.</a:t>
            </a:r>
            <a:endParaRPr lang="en-US" dirty="0"/>
          </a:p>
          <a:p>
            <a:r>
              <a:rPr lang="en-US" dirty="0"/>
              <a:t>You can search for chemicals using a variety of </a:t>
            </a:r>
            <a:r>
              <a:rPr lang="en-US" dirty="0" smtClean="0"/>
              <a:t>filters.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37BEB-A75E-4724-A88C-C713320BE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28" t="6514" r="61949" b="34142"/>
          <a:stretch/>
        </p:blipFill>
        <p:spPr>
          <a:xfrm>
            <a:off x="4676688" y="1929770"/>
            <a:ext cx="7223684" cy="456310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3D98AC4-C58C-4C96-996A-C4D202DB2381}"/>
              </a:ext>
            </a:extLst>
          </p:cNvPr>
          <p:cNvSpPr/>
          <p:nvPr/>
        </p:nvSpPr>
        <p:spPr>
          <a:xfrm>
            <a:off x="10275309" y="4627858"/>
            <a:ext cx="1376827" cy="29699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University seal">
            <a:extLst>
              <a:ext uri="{FF2B5EF4-FFF2-40B4-BE49-F238E27FC236}">
                <a16:creationId xmlns:a16="http://schemas.microsoft.com/office/drawing/2014/main" id="{74279325-CE02-4290-A7FC-8E20854C6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6B60C5-230D-4F01-A198-8F52097CE5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70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0F56C-D527-4B39-BDB8-7B7FE5DBA5A9}"/>
              </a:ext>
            </a:extLst>
          </p:cNvPr>
          <p:cNvSpPr/>
          <p:nvPr/>
        </p:nvSpPr>
        <p:spPr>
          <a:xfrm>
            <a:off x="5421086" y="1409021"/>
            <a:ext cx="6286652" cy="5383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10E30-5E47-4216-8C9B-8A17E7A54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286" y="25315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err="1"/>
              <a:t>ChemTracker</a:t>
            </a:r>
            <a:r>
              <a:rPr lang="en-US" sz="5400" b="1" dirty="0"/>
              <a:t>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9F230-A7C8-42B6-B0F2-ABB0C81B9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748" y="3159903"/>
            <a:ext cx="4431117" cy="4351338"/>
          </a:xfrm>
        </p:spPr>
        <p:txBody>
          <a:bodyPr/>
          <a:lstStyle/>
          <a:p>
            <a:r>
              <a:rPr lang="en-US" dirty="0"/>
              <a:t>To obtain a better view of the inventory, click on the circled icon: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1F1AF-16B6-4BCE-B584-85171F6570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B594F-1F84-4BCA-B1EF-1FD9D6028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34" t="7003" r="61261" b="7125"/>
          <a:stretch/>
        </p:blipFill>
        <p:spPr>
          <a:xfrm>
            <a:off x="5536734" y="1499416"/>
            <a:ext cx="6006518" cy="518007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243F61D-9F9E-4A37-B3A4-4FA074DDF839}"/>
              </a:ext>
            </a:extLst>
          </p:cNvPr>
          <p:cNvSpPr/>
          <p:nvPr/>
        </p:nvSpPr>
        <p:spPr>
          <a:xfrm>
            <a:off x="10970827" y="2511754"/>
            <a:ext cx="201336" cy="24716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University seal">
            <a:extLst>
              <a:ext uri="{FF2B5EF4-FFF2-40B4-BE49-F238E27FC236}">
                <a16:creationId xmlns:a16="http://schemas.microsoft.com/office/drawing/2014/main" id="{F290F82E-EB74-4C15-BE24-19C88797D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D9935A-BB4D-4AB8-AA44-A9C223FE50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69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2E7CB3-F4B3-4CB1-918B-1D107B54CF5F}"/>
              </a:ext>
            </a:extLst>
          </p:cNvPr>
          <p:cNvSpPr/>
          <p:nvPr/>
        </p:nvSpPr>
        <p:spPr>
          <a:xfrm>
            <a:off x="270588" y="3135086"/>
            <a:ext cx="11437148" cy="36010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C3415-F573-440E-8C8D-C74CAC09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890" y="121844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Chemical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404FE-336D-42F6-BF53-73B043244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682539"/>
            <a:ext cx="10515600" cy="4351338"/>
          </a:xfrm>
        </p:spPr>
        <p:txBody>
          <a:bodyPr/>
          <a:lstStyle/>
          <a:p>
            <a:r>
              <a:rPr lang="en-US" dirty="0"/>
              <a:t>This provides a better view for searching chemical </a:t>
            </a:r>
            <a:r>
              <a:rPr lang="en-US" dirty="0" smtClean="0"/>
              <a:t>information.</a:t>
            </a:r>
            <a:endParaRPr lang="en-US" dirty="0"/>
          </a:p>
          <a:p>
            <a:r>
              <a:rPr lang="en-US" dirty="0"/>
              <a:t>Clicking on the chemical name will allow you to view more detailed information on the specific chemical: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3E5B50-164F-4A25-B18F-FF6FFC7E7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" t="10428" r="51491" b="38685"/>
          <a:stretch/>
        </p:blipFill>
        <p:spPr>
          <a:xfrm>
            <a:off x="402671" y="3237946"/>
            <a:ext cx="11210945" cy="338935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7A50B88-7E45-4279-9D4C-197E27C1A4DF}"/>
              </a:ext>
            </a:extLst>
          </p:cNvPr>
          <p:cNvSpPr/>
          <p:nvPr/>
        </p:nvSpPr>
        <p:spPr>
          <a:xfrm>
            <a:off x="375170" y="4932624"/>
            <a:ext cx="616141" cy="34013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University seal">
            <a:extLst>
              <a:ext uri="{FF2B5EF4-FFF2-40B4-BE49-F238E27FC236}">
                <a16:creationId xmlns:a16="http://schemas.microsoft.com/office/drawing/2014/main" id="{8EDEA82A-5136-4071-9605-226E47704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45BFB4-AF41-48EA-A043-60FBAC2F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42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596A9FF-2A8B-4F3E-9E29-F1ED67EB8CE5}"/>
              </a:ext>
            </a:extLst>
          </p:cNvPr>
          <p:cNvSpPr/>
          <p:nvPr/>
        </p:nvSpPr>
        <p:spPr>
          <a:xfrm>
            <a:off x="8141671" y="3302906"/>
            <a:ext cx="2761863" cy="33124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CB9ED5-5749-4D2B-A6E9-3234E7B95DB0}"/>
              </a:ext>
            </a:extLst>
          </p:cNvPr>
          <p:cNvSpPr/>
          <p:nvPr/>
        </p:nvSpPr>
        <p:spPr>
          <a:xfrm>
            <a:off x="4637313" y="3429000"/>
            <a:ext cx="2761863" cy="31769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3E71E9-5FB4-4F02-B079-DDA6D4990C1C}"/>
              </a:ext>
            </a:extLst>
          </p:cNvPr>
          <p:cNvSpPr/>
          <p:nvPr/>
        </p:nvSpPr>
        <p:spPr>
          <a:xfrm>
            <a:off x="457199" y="3312366"/>
            <a:ext cx="3437619" cy="3303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C3415-F573-440E-8C8D-C74CAC09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382" y="37815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Chemical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404FE-336D-42F6-BF53-73B043244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343" y="1887813"/>
            <a:ext cx="10515600" cy="4351338"/>
          </a:xfrm>
        </p:spPr>
        <p:txBody>
          <a:bodyPr/>
          <a:lstStyle/>
          <a:p>
            <a:r>
              <a:rPr lang="en-US" dirty="0"/>
              <a:t>This provides a better view for searching chemical </a:t>
            </a:r>
            <a:r>
              <a:rPr lang="en-US" dirty="0" smtClean="0"/>
              <a:t>information.</a:t>
            </a:r>
            <a:endParaRPr lang="en-US" dirty="0"/>
          </a:p>
          <a:p>
            <a:r>
              <a:rPr lang="en-US" dirty="0"/>
              <a:t>Clicking on the chemical name will allow you to view more detailed information on the specific chemical: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00141-F6F0-4B84-8143-B376A6D0B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76" t="5825" r="61869" b="5203"/>
          <a:stretch/>
        </p:blipFill>
        <p:spPr>
          <a:xfrm>
            <a:off x="574136" y="3429000"/>
            <a:ext cx="3213219" cy="3050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A85A0F-D745-4011-99C9-143B542CA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83" t="7820" r="61589" b="4455"/>
          <a:stretch/>
        </p:blipFill>
        <p:spPr>
          <a:xfrm>
            <a:off x="4726274" y="3526100"/>
            <a:ext cx="2563738" cy="300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BF0C5B-5D4A-4AC6-8711-E6D70B368E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63" t="5327" r="62150" b="4205"/>
          <a:stretch/>
        </p:blipFill>
        <p:spPr>
          <a:xfrm>
            <a:off x="8297182" y="3432096"/>
            <a:ext cx="2461189" cy="3102124"/>
          </a:xfrm>
          <a:prstGeom prst="rect">
            <a:avLst/>
          </a:prstGeom>
        </p:spPr>
      </p:pic>
      <p:pic>
        <p:nvPicPr>
          <p:cNvPr id="8" name="Picture 2" descr="University seal">
            <a:extLst>
              <a:ext uri="{FF2B5EF4-FFF2-40B4-BE49-F238E27FC236}">
                <a16:creationId xmlns:a16="http://schemas.microsoft.com/office/drawing/2014/main" id="{3BD64CC2-F0AE-4292-A1E2-43AA61813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475FA-E15B-42C4-A1A7-92DAD18870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03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54D858F-9139-4251-9600-5F982C354268}"/>
              </a:ext>
            </a:extLst>
          </p:cNvPr>
          <p:cNvSpPr/>
          <p:nvPr/>
        </p:nvSpPr>
        <p:spPr>
          <a:xfrm>
            <a:off x="298579" y="3127238"/>
            <a:ext cx="11420669" cy="35919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C3415-F573-440E-8C8D-C74CAC09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7461" y="445842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Chemical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404FE-336D-42F6-BF53-73B043244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6433"/>
            <a:ext cx="10515600" cy="4351338"/>
          </a:xfrm>
        </p:spPr>
        <p:txBody>
          <a:bodyPr/>
          <a:lstStyle/>
          <a:p>
            <a:r>
              <a:rPr lang="en-US" dirty="0"/>
              <a:t>This provides a better view for searching chemical </a:t>
            </a:r>
            <a:r>
              <a:rPr lang="en-US" dirty="0" smtClean="0"/>
              <a:t>information.</a:t>
            </a:r>
            <a:endParaRPr lang="en-US" dirty="0"/>
          </a:p>
          <a:p>
            <a:r>
              <a:rPr lang="en-US" dirty="0"/>
              <a:t>If an SDS is not attached to the chemical, click on Add SDS: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3E5B50-164F-4A25-B18F-FF6FFC7E7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" t="10428" r="51491" b="38685"/>
          <a:stretch/>
        </p:blipFill>
        <p:spPr>
          <a:xfrm>
            <a:off x="402671" y="3237946"/>
            <a:ext cx="11210945" cy="338935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7A50B88-7E45-4279-9D4C-197E27C1A4DF}"/>
              </a:ext>
            </a:extLst>
          </p:cNvPr>
          <p:cNvSpPr/>
          <p:nvPr/>
        </p:nvSpPr>
        <p:spPr>
          <a:xfrm>
            <a:off x="4169503" y="4845466"/>
            <a:ext cx="932336" cy="42729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University seal">
            <a:extLst>
              <a:ext uri="{FF2B5EF4-FFF2-40B4-BE49-F238E27FC236}">
                <a16:creationId xmlns:a16="http://schemas.microsoft.com/office/drawing/2014/main" id="{E71379A2-B83C-471B-8E43-B91DEADC3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BA69A5-BD91-4C68-9722-FD0EF8B3F8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62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C3415-F573-440E-8C8D-C74CAC09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890" y="121844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Chemical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404FE-336D-42F6-BF53-73B043244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731" y="2578278"/>
            <a:ext cx="5804281" cy="4351338"/>
          </a:xfrm>
        </p:spPr>
        <p:txBody>
          <a:bodyPr>
            <a:normAutofit/>
          </a:bodyPr>
          <a:lstStyle/>
          <a:p>
            <a:r>
              <a:rPr lang="en-US" dirty="0"/>
              <a:t>This will search a database of SDSs from different </a:t>
            </a:r>
            <a:r>
              <a:rPr lang="en-US" dirty="0" smtClean="0"/>
              <a:t>manufacturers</a:t>
            </a:r>
            <a:r>
              <a:rPr lang="en-US" dirty="0"/>
              <a:t>.</a:t>
            </a:r>
          </a:p>
          <a:p>
            <a:r>
              <a:rPr lang="en-US" dirty="0"/>
              <a:t>Select the appropriate SDS and click the “attach SDS” tab at the bottom of the </a:t>
            </a:r>
            <a:r>
              <a:rPr lang="en-US" dirty="0" smtClean="0"/>
              <a:t>screen.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6A767-BCC2-4A29-A0EF-378018CED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82" t="7321" r="59066" b="4454"/>
          <a:stretch/>
        </p:blipFill>
        <p:spPr>
          <a:xfrm>
            <a:off x="6626827" y="2085249"/>
            <a:ext cx="5110692" cy="399378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9B8A0CF-9ACB-4DF6-B9E2-B371F9512668}"/>
              </a:ext>
            </a:extLst>
          </p:cNvPr>
          <p:cNvSpPr/>
          <p:nvPr/>
        </p:nvSpPr>
        <p:spPr>
          <a:xfrm>
            <a:off x="6626827" y="2278544"/>
            <a:ext cx="616141" cy="34013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3A1976-9C93-40F6-AF38-CBE5EDDBAC84}"/>
              </a:ext>
            </a:extLst>
          </p:cNvPr>
          <p:cNvSpPr/>
          <p:nvPr/>
        </p:nvSpPr>
        <p:spPr>
          <a:xfrm>
            <a:off x="10684655" y="5738905"/>
            <a:ext cx="616141" cy="34013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University seal">
            <a:extLst>
              <a:ext uri="{FF2B5EF4-FFF2-40B4-BE49-F238E27FC236}">
                <a16:creationId xmlns:a16="http://schemas.microsoft.com/office/drawing/2014/main" id="{CFC70172-4D37-416F-8C7C-D0AC0780A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AF9A5D-1B15-4D8C-9737-C64BBEE33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35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F64E57-49C6-42D3-A0AA-2D3A899C15C6}"/>
              </a:ext>
            </a:extLst>
          </p:cNvPr>
          <p:cNvSpPr/>
          <p:nvPr/>
        </p:nvSpPr>
        <p:spPr>
          <a:xfrm>
            <a:off x="740738" y="3984170"/>
            <a:ext cx="10515600" cy="2735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C3415-F573-440E-8C8D-C74CAC09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890" y="121844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Chemical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404FE-336D-42F6-BF53-73B043244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738" y="2384818"/>
            <a:ext cx="10515600" cy="4351338"/>
          </a:xfrm>
        </p:spPr>
        <p:txBody>
          <a:bodyPr/>
          <a:lstStyle/>
          <a:p>
            <a:r>
              <a:rPr lang="en-US" dirty="0"/>
              <a:t>After a few moments, you should see a new link appear to view the SDS. Clicking this link will download the PDF version of the </a:t>
            </a:r>
            <a:r>
              <a:rPr lang="en-US" dirty="0" smtClean="0"/>
              <a:t>SDS.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69F6C-CE76-4C0A-8EC3-37A9BF794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" t="10797" r="51917" b="47790"/>
          <a:stretch/>
        </p:blipFill>
        <p:spPr>
          <a:xfrm>
            <a:off x="849086" y="4086808"/>
            <a:ext cx="10298904" cy="254714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7A50B88-7E45-4279-9D4C-197E27C1A4DF}"/>
              </a:ext>
            </a:extLst>
          </p:cNvPr>
          <p:cNvSpPr/>
          <p:nvPr/>
        </p:nvSpPr>
        <p:spPr>
          <a:xfrm>
            <a:off x="5024954" y="5477855"/>
            <a:ext cx="717820" cy="50178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University seal">
            <a:extLst>
              <a:ext uri="{FF2B5EF4-FFF2-40B4-BE49-F238E27FC236}">
                <a16:creationId xmlns:a16="http://schemas.microsoft.com/office/drawing/2014/main" id="{7B85B284-CE23-4E83-BCB4-C22FFE275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542F2C-DE89-41CF-8334-B7FBA66A84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4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86D2C9-60E7-4CEA-B5B3-FC91B1612A29}"/>
              </a:ext>
            </a:extLst>
          </p:cNvPr>
          <p:cNvSpPr/>
          <p:nvPr/>
        </p:nvSpPr>
        <p:spPr>
          <a:xfrm>
            <a:off x="740738" y="3984170"/>
            <a:ext cx="10515600" cy="2735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C3415-F573-440E-8C8D-C74CAC09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890" y="121844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Chemical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404FE-336D-42F6-BF53-73B043244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en-US" dirty="0"/>
              <a:t>This screen also allows you to edit the chemical information or remove it from your inventory.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69F6C-CE76-4C0A-8EC3-37A9BF794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" t="10494" r="51917" b="47790"/>
          <a:stretch/>
        </p:blipFill>
        <p:spPr>
          <a:xfrm>
            <a:off x="838200" y="4068147"/>
            <a:ext cx="10309790" cy="256581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7A50B88-7E45-4279-9D4C-197E27C1A4DF}"/>
              </a:ext>
            </a:extLst>
          </p:cNvPr>
          <p:cNvSpPr/>
          <p:nvPr/>
        </p:nvSpPr>
        <p:spPr>
          <a:xfrm>
            <a:off x="6887938" y="5529129"/>
            <a:ext cx="914372" cy="50178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University seal">
            <a:extLst>
              <a:ext uri="{FF2B5EF4-FFF2-40B4-BE49-F238E27FC236}">
                <a16:creationId xmlns:a16="http://schemas.microsoft.com/office/drawing/2014/main" id="{7C07AF18-9171-47D1-98A8-2305AFC78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CFABF-BE7B-46C0-8F37-EC1C2C83ED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69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E80460-8A44-4049-9C1C-F7FF1B72C1D2}"/>
              </a:ext>
            </a:extLst>
          </p:cNvPr>
          <p:cNvSpPr/>
          <p:nvPr/>
        </p:nvSpPr>
        <p:spPr>
          <a:xfrm>
            <a:off x="1474493" y="1882114"/>
            <a:ext cx="9865453" cy="4694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9FFC7F-F22C-4980-9388-1DDE18CEC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22" t="17003" r="62612" b="39607"/>
          <a:stretch/>
        </p:blipFill>
        <p:spPr>
          <a:xfrm>
            <a:off x="1675409" y="2001957"/>
            <a:ext cx="9424754" cy="44293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473C4-A8BC-4E36-B5C0-F76D347C8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3600" y="908558"/>
            <a:ext cx="10515600" cy="4351338"/>
          </a:xfrm>
        </p:spPr>
        <p:txBody>
          <a:bodyPr/>
          <a:lstStyle/>
          <a:p>
            <a:r>
              <a:rPr lang="en-US" dirty="0"/>
              <a:t>PI will be introduced to the Laboratory Registration Wizard</a:t>
            </a:r>
          </a:p>
          <a:p>
            <a:pPr lvl="1"/>
            <a:r>
              <a:rPr lang="en-US" dirty="0"/>
              <a:t>Click ‘Continue to Laboratory Setup’</a:t>
            </a:r>
          </a:p>
        </p:txBody>
      </p:sp>
      <p:pic>
        <p:nvPicPr>
          <p:cNvPr id="5" name="Picture 2" descr="University seal">
            <a:extLst>
              <a:ext uri="{FF2B5EF4-FFF2-40B4-BE49-F238E27FC236}">
                <a16:creationId xmlns:a16="http://schemas.microsoft.com/office/drawing/2014/main" id="{6B8E4256-094C-4BDC-AAF4-77CAEEEDB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BD49E0-2D47-4183-81BE-347F897A47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10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04D1A6-6FC9-4684-9389-D68662636CA7}"/>
              </a:ext>
            </a:extLst>
          </p:cNvPr>
          <p:cNvSpPr/>
          <p:nvPr/>
        </p:nvSpPr>
        <p:spPr>
          <a:xfrm>
            <a:off x="7426295" y="840283"/>
            <a:ext cx="4498227" cy="5907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621B6E-8C68-4AD5-B3FC-F9E4A66F335D}"/>
              </a:ext>
            </a:extLst>
          </p:cNvPr>
          <p:cNvSpPr/>
          <p:nvPr/>
        </p:nvSpPr>
        <p:spPr>
          <a:xfrm>
            <a:off x="625151" y="3340360"/>
            <a:ext cx="3368351" cy="31805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C3415-F573-440E-8C8D-C74CAC09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10" y="110397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Chemical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404FE-336D-42F6-BF53-73B043244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343" y="1253331"/>
            <a:ext cx="3796020" cy="4351338"/>
          </a:xfrm>
        </p:spPr>
        <p:txBody>
          <a:bodyPr/>
          <a:lstStyle/>
          <a:p>
            <a:r>
              <a:rPr lang="en-US" dirty="0"/>
              <a:t>You can edit basic information, i.e. amount and units. </a:t>
            </a:r>
          </a:p>
          <a:p>
            <a:r>
              <a:rPr lang="en-US" dirty="0"/>
              <a:t>Or, click on additional details…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73842-ECF1-40AD-ACB4-7B99F90A4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67" t="5927" r="62219" b="5879"/>
          <a:stretch/>
        </p:blipFill>
        <p:spPr>
          <a:xfrm>
            <a:off x="750343" y="3429000"/>
            <a:ext cx="3110669" cy="302414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7A50B88-7E45-4279-9D4C-197E27C1A4DF}"/>
              </a:ext>
            </a:extLst>
          </p:cNvPr>
          <p:cNvSpPr/>
          <p:nvPr/>
        </p:nvSpPr>
        <p:spPr>
          <a:xfrm>
            <a:off x="1563880" y="5118931"/>
            <a:ext cx="512748" cy="27346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28C75-FDFF-4971-90A6-2416660AE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4" t="3084" r="63201" b="8723"/>
          <a:stretch/>
        </p:blipFill>
        <p:spPr>
          <a:xfrm>
            <a:off x="7511754" y="886716"/>
            <a:ext cx="4271736" cy="574775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62CA578-0E2B-471D-BF06-41B2E9B042BE}"/>
              </a:ext>
            </a:extLst>
          </p:cNvPr>
          <p:cNvSpPr txBox="1">
            <a:spLocks/>
          </p:cNvSpPr>
          <p:nvPr/>
        </p:nvSpPr>
        <p:spPr>
          <a:xfrm>
            <a:off x="4473724" y="1253331"/>
            <a:ext cx="280729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particular, note the expiration date!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DB2ED8-4D00-459A-ACC6-1CB6CEC1DCF8}"/>
              </a:ext>
            </a:extLst>
          </p:cNvPr>
          <p:cNvSpPr/>
          <p:nvPr/>
        </p:nvSpPr>
        <p:spPr>
          <a:xfrm>
            <a:off x="7426296" y="4352252"/>
            <a:ext cx="1786070" cy="45292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41538-8D9A-4388-AA7D-0608B357D3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00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9C1342-28FF-4D24-9068-A98D3E4F39DA}"/>
              </a:ext>
            </a:extLst>
          </p:cNvPr>
          <p:cNvSpPr/>
          <p:nvPr/>
        </p:nvSpPr>
        <p:spPr>
          <a:xfrm>
            <a:off x="391886" y="3429000"/>
            <a:ext cx="10982130" cy="313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C3415-F573-440E-8C8D-C74CAC09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890" y="121844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Chemical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404FE-336D-42F6-BF53-73B043244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472" y="1688038"/>
            <a:ext cx="10515600" cy="4351338"/>
          </a:xfrm>
        </p:spPr>
        <p:txBody>
          <a:bodyPr/>
          <a:lstStyle/>
          <a:p>
            <a:r>
              <a:rPr lang="en-US" dirty="0"/>
              <a:t>By scrolling the chemical container view to right, you will notice a column for chemical expiration date. This should be added for as many chemicals as possible, particularly peroxide formers or any chemicals that can be problematic once expired.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BFFEE-820D-4EA8-9C05-5B97D102F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7" t="10393" r="51636" b="43832"/>
          <a:stretch/>
        </p:blipFill>
        <p:spPr>
          <a:xfrm>
            <a:off x="531845" y="3545632"/>
            <a:ext cx="10734098" cy="292298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7A50B88-7E45-4279-9D4C-197E27C1A4DF}"/>
              </a:ext>
            </a:extLst>
          </p:cNvPr>
          <p:cNvSpPr/>
          <p:nvPr/>
        </p:nvSpPr>
        <p:spPr>
          <a:xfrm>
            <a:off x="5122256" y="5008663"/>
            <a:ext cx="973744" cy="50178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University seal">
            <a:extLst>
              <a:ext uri="{FF2B5EF4-FFF2-40B4-BE49-F238E27FC236}">
                <a16:creationId xmlns:a16="http://schemas.microsoft.com/office/drawing/2014/main" id="{CD3AD2AD-1211-4574-96AF-23AA0FD59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382562-D850-4247-995C-F0619FCBE5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21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0367C3-F314-4EAE-B446-C84F58AA5893}"/>
              </a:ext>
            </a:extLst>
          </p:cNvPr>
          <p:cNvSpPr/>
          <p:nvPr/>
        </p:nvSpPr>
        <p:spPr>
          <a:xfrm>
            <a:off x="5645020" y="1324946"/>
            <a:ext cx="6016690" cy="52799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10E30-5E47-4216-8C9B-8A17E7A54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61" y="99772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err="1"/>
              <a:t>ChemTracker</a:t>
            </a:r>
            <a:r>
              <a:rPr lang="en-US" sz="5400" b="1" dirty="0"/>
              <a:t>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9F230-A7C8-42B6-B0F2-ABB0C81B9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0290" y="2917306"/>
            <a:ext cx="4431117" cy="4351338"/>
          </a:xfrm>
        </p:spPr>
        <p:txBody>
          <a:bodyPr/>
          <a:lstStyle/>
          <a:p>
            <a:r>
              <a:rPr lang="en-US" dirty="0"/>
              <a:t>To add inventory, click the add inventory tab: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1F1AF-16B6-4BCE-B584-85171F657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3539" y="2253602"/>
            <a:ext cx="5181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B594F-1F84-4BCA-B1EF-1FD9D6028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96" t="7003" r="61261" b="9496"/>
          <a:stretch/>
        </p:blipFill>
        <p:spPr>
          <a:xfrm>
            <a:off x="5831632" y="1455882"/>
            <a:ext cx="5692957" cy="503699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243F61D-9F9E-4A37-B3A4-4FA074DDF839}"/>
              </a:ext>
            </a:extLst>
          </p:cNvPr>
          <p:cNvSpPr/>
          <p:nvPr/>
        </p:nvSpPr>
        <p:spPr>
          <a:xfrm>
            <a:off x="7773914" y="2130017"/>
            <a:ext cx="582303" cy="24716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University seal">
            <a:extLst>
              <a:ext uri="{FF2B5EF4-FFF2-40B4-BE49-F238E27FC236}">
                <a16:creationId xmlns:a16="http://schemas.microsoft.com/office/drawing/2014/main" id="{8297AB36-97BC-4B16-AF90-A650E3195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8B1C97-512D-4A0D-AA04-3C31BC11D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56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73B10D-D644-4C60-9C18-EA9E839D4262}"/>
              </a:ext>
            </a:extLst>
          </p:cNvPr>
          <p:cNvSpPr/>
          <p:nvPr/>
        </p:nvSpPr>
        <p:spPr>
          <a:xfrm>
            <a:off x="5775649" y="1496462"/>
            <a:ext cx="5673012" cy="51469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10E30-5E47-4216-8C9B-8A17E7A54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229" y="290086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err="1"/>
              <a:t>ChemTracker</a:t>
            </a:r>
            <a:r>
              <a:rPr lang="en-US" sz="5400" b="1" dirty="0"/>
              <a:t>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9F230-A7C8-42B6-B0F2-ABB0C81B9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7282"/>
            <a:ext cx="443111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 must add chemical name, location (space), amount and units. </a:t>
            </a:r>
          </a:p>
          <a:p>
            <a:r>
              <a:rPr lang="en-US" dirty="0"/>
              <a:t>Again, click additional details to add more information that could be useful to your </a:t>
            </a:r>
            <a:r>
              <a:rPr lang="en-US" dirty="0" smtClean="0"/>
              <a:t>group.</a:t>
            </a:r>
            <a:endParaRPr lang="en-US" dirty="0"/>
          </a:p>
          <a:p>
            <a:r>
              <a:rPr lang="en-US" dirty="0"/>
              <a:t>The </a:t>
            </a:r>
            <a:r>
              <a:rPr lang="en-US" u="sng" dirty="0"/>
              <a:t>Unique container ID </a:t>
            </a:r>
            <a:r>
              <a:rPr lang="en-US" dirty="0"/>
              <a:t>will be auto-generated by the program, </a:t>
            </a:r>
            <a:r>
              <a:rPr lang="en-US" b="1" dirty="0">
                <a:solidFill>
                  <a:srgbClr val="FF0000"/>
                </a:solidFill>
              </a:rPr>
              <a:t>do not fill out this field</a:t>
            </a:r>
            <a:r>
              <a:rPr lang="en-US" dirty="0"/>
              <a:t>.</a:t>
            </a:r>
          </a:p>
          <a:p>
            <a:r>
              <a:rPr lang="en-US" dirty="0"/>
              <a:t>Add expiration date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1F1AF-16B6-4BCE-B584-85171F657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9978" y="2124204"/>
            <a:ext cx="5181600" cy="435133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158816-28F9-482A-9724-FF7A50205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1" t="6515" r="62569" b="10550"/>
          <a:stretch/>
        </p:blipFill>
        <p:spPr>
          <a:xfrm>
            <a:off x="5845630" y="1615649"/>
            <a:ext cx="5508170" cy="495297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243F61D-9F9E-4A37-B3A4-4FA074DDF839}"/>
              </a:ext>
            </a:extLst>
          </p:cNvPr>
          <p:cNvSpPr/>
          <p:nvPr/>
        </p:nvSpPr>
        <p:spPr>
          <a:xfrm>
            <a:off x="7359843" y="5114369"/>
            <a:ext cx="906808" cy="24716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University seal">
            <a:extLst>
              <a:ext uri="{FF2B5EF4-FFF2-40B4-BE49-F238E27FC236}">
                <a16:creationId xmlns:a16="http://schemas.microsoft.com/office/drawing/2014/main" id="{10626473-4AD9-4E0A-A111-EA31440AA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88F991-55DE-49EE-A2A3-4A07382B7E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5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5E9C4D-0BA9-4F22-B170-CEF976627C26}"/>
              </a:ext>
            </a:extLst>
          </p:cNvPr>
          <p:cNvSpPr/>
          <p:nvPr/>
        </p:nvSpPr>
        <p:spPr>
          <a:xfrm>
            <a:off x="5645020" y="1401805"/>
            <a:ext cx="6027576" cy="5456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10E30-5E47-4216-8C9B-8A17E7A54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03868"/>
            <a:ext cx="10515600" cy="1325563"/>
          </a:xfrm>
        </p:spPr>
        <p:txBody>
          <a:bodyPr/>
          <a:lstStyle/>
          <a:p>
            <a:r>
              <a:rPr lang="en-US" sz="5400" b="1" dirty="0" err="1"/>
              <a:t>ChemTracker</a:t>
            </a:r>
            <a:r>
              <a:rPr lang="en-US" dirty="0"/>
              <a:t>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9F230-A7C8-42B6-B0F2-ABB0C81B9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96009"/>
            <a:ext cx="4431117" cy="4351338"/>
          </a:xfrm>
        </p:spPr>
        <p:txBody>
          <a:bodyPr>
            <a:normAutofit/>
          </a:bodyPr>
          <a:lstStyle/>
          <a:p>
            <a:r>
              <a:rPr lang="en-US" dirty="0"/>
              <a:t>As you begin typing the chemical name or CAS number, the field will auto-populate with chemicals in the </a:t>
            </a:r>
            <a:r>
              <a:rPr lang="en-US" dirty="0" smtClean="0"/>
              <a:t>database.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1F1AF-16B6-4BCE-B584-85171F6570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F4D20-692E-47FD-881B-45B1093EE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4" t="6758" r="62500" b="9571"/>
          <a:stretch/>
        </p:blipFill>
        <p:spPr>
          <a:xfrm>
            <a:off x="5825911" y="1512541"/>
            <a:ext cx="5701380" cy="5241591"/>
          </a:xfrm>
          <a:prstGeom prst="rect">
            <a:avLst/>
          </a:prstGeom>
        </p:spPr>
      </p:pic>
      <p:pic>
        <p:nvPicPr>
          <p:cNvPr id="8" name="Picture 2" descr="University seal">
            <a:extLst>
              <a:ext uri="{FF2B5EF4-FFF2-40B4-BE49-F238E27FC236}">
                <a16:creationId xmlns:a16="http://schemas.microsoft.com/office/drawing/2014/main" id="{E96A5AD7-55BB-4562-8332-D9BB3F9FB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7BF71-E331-4F7B-A0E4-FBE11AC3D7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56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4AE732-26C4-4B1C-8B51-4DC7595FE584}"/>
              </a:ext>
            </a:extLst>
          </p:cNvPr>
          <p:cNvSpPr/>
          <p:nvPr/>
        </p:nvSpPr>
        <p:spPr>
          <a:xfrm>
            <a:off x="5449079" y="1595536"/>
            <a:ext cx="6223518" cy="5141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10E30-5E47-4216-8C9B-8A17E7A54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510" y="222397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err="1"/>
              <a:t>ChemTracker</a:t>
            </a:r>
            <a:r>
              <a:rPr lang="en-US" sz="5400" b="1" dirty="0"/>
              <a:t>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9F230-A7C8-42B6-B0F2-ABB0C81B9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911" y="2133536"/>
            <a:ext cx="4431117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You can only add chemicals to locations that are assigned to your </a:t>
            </a:r>
            <a:r>
              <a:rPr lang="en-US" dirty="0" smtClean="0"/>
              <a:t>lab.</a:t>
            </a:r>
            <a:endParaRPr lang="en-US" dirty="0"/>
          </a:p>
          <a:p>
            <a:r>
              <a:rPr lang="en-US" dirty="0"/>
              <a:t>If you need additional spaces added to your lab, email Mike DeBord: </a:t>
            </a:r>
            <a:r>
              <a:rPr lang="en-US" dirty="0">
                <a:hlinkClick r:id="rId2"/>
              </a:rPr>
              <a:t>mad151@uakron.edu</a:t>
            </a:r>
            <a:endParaRPr lang="en-US" dirty="0"/>
          </a:p>
          <a:p>
            <a:r>
              <a:rPr lang="en-US" dirty="0"/>
              <a:t>As you can see, Lincoln Building room 204 is the only option for the EOHS sample </a:t>
            </a:r>
            <a:r>
              <a:rPr lang="en-US" dirty="0" smtClean="0"/>
              <a:t>lab.</a:t>
            </a:r>
            <a:endParaRPr lang="en-US" dirty="0"/>
          </a:p>
          <a:p>
            <a:r>
              <a:rPr lang="en-US" dirty="0"/>
              <a:t>You cannot make edits to spaces that are not in your “lab</a:t>
            </a:r>
            <a:r>
              <a:rPr lang="en-US" dirty="0" smtClean="0"/>
              <a:t>”.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0FD931-6FDB-4A0D-ADF5-BA5BB0851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0" t="7003" r="62844" b="17890"/>
          <a:stretch/>
        </p:blipFill>
        <p:spPr>
          <a:xfrm>
            <a:off x="5586267" y="1690688"/>
            <a:ext cx="5989822" cy="494321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4A3896F-450B-4571-BF83-220446E79573}"/>
              </a:ext>
            </a:extLst>
          </p:cNvPr>
          <p:cNvSpPr/>
          <p:nvPr/>
        </p:nvSpPr>
        <p:spPr>
          <a:xfrm>
            <a:off x="6935128" y="3605476"/>
            <a:ext cx="1795243" cy="91439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University seal">
            <a:extLst>
              <a:ext uri="{FF2B5EF4-FFF2-40B4-BE49-F238E27FC236}">
                <a16:creationId xmlns:a16="http://schemas.microsoft.com/office/drawing/2014/main" id="{6553B657-3CEE-43D3-9373-7CC73E86E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785260-19A2-4DF9-9DAB-139CD0AF18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98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C0B2AF-BB27-45EE-A8B5-65C29566D0C3}"/>
              </a:ext>
            </a:extLst>
          </p:cNvPr>
          <p:cNvSpPr/>
          <p:nvPr/>
        </p:nvSpPr>
        <p:spPr>
          <a:xfrm>
            <a:off x="5803641" y="1101012"/>
            <a:ext cx="6092890" cy="5618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10E30-5E47-4216-8C9B-8A17E7A54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890" y="10562"/>
            <a:ext cx="10515600" cy="1325563"/>
          </a:xfrm>
        </p:spPr>
        <p:txBody>
          <a:bodyPr/>
          <a:lstStyle/>
          <a:p>
            <a:r>
              <a:rPr lang="en-US" sz="5400" b="1" dirty="0" err="1"/>
              <a:t>ChemTracker</a:t>
            </a:r>
            <a:r>
              <a:rPr lang="en-US" dirty="0"/>
              <a:t>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9F230-A7C8-42B6-B0F2-ABB0C81B9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41537"/>
            <a:ext cx="4431117" cy="4351338"/>
          </a:xfrm>
        </p:spPr>
        <p:txBody>
          <a:bodyPr>
            <a:normAutofit/>
          </a:bodyPr>
          <a:lstStyle/>
          <a:p>
            <a:r>
              <a:rPr lang="en-US" dirty="0"/>
              <a:t>The entire inventory can be viewed using the “find other chemicals” tab.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82446-1C33-4766-9701-B3B84E74C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4" t="7003" r="62775" b="9572"/>
          <a:stretch/>
        </p:blipFill>
        <p:spPr>
          <a:xfrm>
            <a:off x="5957209" y="1211500"/>
            <a:ext cx="5806650" cy="538062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4A3896F-450B-4571-BF83-220446E79573}"/>
              </a:ext>
            </a:extLst>
          </p:cNvPr>
          <p:cNvSpPr/>
          <p:nvPr/>
        </p:nvSpPr>
        <p:spPr>
          <a:xfrm>
            <a:off x="9690313" y="1923953"/>
            <a:ext cx="1023456" cy="32267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University seal">
            <a:extLst>
              <a:ext uri="{FF2B5EF4-FFF2-40B4-BE49-F238E27FC236}">
                <a16:creationId xmlns:a16="http://schemas.microsoft.com/office/drawing/2014/main" id="{11CE27BB-3F3E-4CD5-A0EE-ADE8547F5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F2ABD3-B9EF-4CCD-B879-E1C7C733C5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42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226B2B1-11CF-420D-BB8D-A27BEC11893D}"/>
              </a:ext>
            </a:extLst>
          </p:cNvPr>
          <p:cNvSpPr/>
          <p:nvPr/>
        </p:nvSpPr>
        <p:spPr>
          <a:xfrm>
            <a:off x="5570376" y="1772816"/>
            <a:ext cx="6396487" cy="4814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10E30-5E47-4216-8C9B-8A17E7A54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624" y="365125"/>
            <a:ext cx="10515600" cy="1325563"/>
          </a:xfrm>
        </p:spPr>
        <p:txBody>
          <a:bodyPr/>
          <a:lstStyle/>
          <a:p>
            <a:r>
              <a:rPr lang="en-US" sz="5400" b="1" dirty="0" err="1"/>
              <a:t>ChemTracker</a:t>
            </a:r>
            <a:r>
              <a:rPr lang="en-US" dirty="0"/>
              <a:t>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9F230-A7C8-42B6-B0F2-ABB0C81B9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10817"/>
            <a:ext cx="443111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you do not want other researchers to see a chemical container in your lab you can change the status of a particular container to </a:t>
            </a:r>
            <a:r>
              <a:rPr lang="en-US" b="1" dirty="0"/>
              <a:t>hidden</a:t>
            </a:r>
            <a:r>
              <a:rPr lang="en-US" dirty="0"/>
              <a:t>.</a:t>
            </a:r>
          </a:p>
          <a:p>
            <a:r>
              <a:rPr lang="en-US" dirty="0"/>
              <a:t>If a chemical is in good condition and you no longer have a need for it, you can mark the container as </a:t>
            </a:r>
            <a:r>
              <a:rPr lang="en-US" b="1" dirty="0"/>
              <a:t>surplus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9B736-E5DE-4126-AF7B-3BA8088D9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3" t="6514" r="62844" b="25718"/>
          <a:stretch/>
        </p:blipFill>
        <p:spPr>
          <a:xfrm>
            <a:off x="5683970" y="1843276"/>
            <a:ext cx="6160298" cy="464959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4A3896F-450B-4571-BF83-220446E79573}"/>
              </a:ext>
            </a:extLst>
          </p:cNvPr>
          <p:cNvSpPr/>
          <p:nvPr/>
        </p:nvSpPr>
        <p:spPr>
          <a:xfrm>
            <a:off x="7193989" y="4748758"/>
            <a:ext cx="1073790" cy="74687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University seal">
            <a:extLst>
              <a:ext uri="{FF2B5EF4-FFF2-40B4-BE49-F238E27FC236}">
                <a16:creationId xmlns:a16="http://schemas.microsoft.com/office/drawing/2014/main" id="{0CEC03BD-CBFF-45E8-AFFD-4C6B0A8D4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D82233-874E-465D-964F-37EF2CF823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23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0A3145E-EADD-4BDB-99AA-02AEC88080F7}"/>
              </a:ext>
            </a:extLst>
          </p:cNvPr>
          <p:cNvSpPr/>
          <p:nvPr/>
        </p:nvSpPr>
        <p:spPr>
          <a:xfrm>
            <a:off x="5243804" y="1539551"/>
            <a:ext cx="6948196" cy="52531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10E30-5E47-4216-8C9B-8A17E7A54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493" y="14466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err="1"/>
              <a:t>ChemTracker</a:t>
            </a:r>
            <a:r>
              <a:rPr lang="en-US" sz="5400" b="1" dirty="0"/>
              <a:t>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9F230-A7C8-42B6-B0F2-ABB0C81B9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428" y="2362002"/>
            <a:ext cx="443111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You can search for surplus chemicals under the find other chemicals tab.</a:t>
            </a:r>
          </a:p>
          <a:p>
            <a:r>
              <a:rPr lang="en-US" dirty="0"/>
              <a:t>Simply check the surplus box and click submit.</a:t>
            </a:r>
          </a:p>
          <a:p>
            <a:r>
              <a:rPr lang="en-US" dirty="0"/>
              <a:t>If you give away or receive a surplus chemical:</a:t>
            </a:r>
          </a:p>
          <a:p>
            <a:r>
              <a:rPr lang="en-US" dirty="0"/>
              <a:t>1) change your inventory </a:t>
            </a:r>
            <a:r>
              <a:rPr lang="en-US" dirty="0" smtClean="0"/>
              <a:t>appropriately </a:t>
            </a:r>
            <a:r>
              <a:rPr lang="en-US" dirty="0"/>
              <a:t>to reflect </a:t>
            </a:r>
            <a:r>
              <a:rPr lang="en-US" dirty="0" smtClean="0"/>
              <a:t>changes.</a:t>
            </a:r>
            <a:endParaRPr lang="en-US" dirty="0"/>
          </a:p>
          <a:p>
            <a:r>
              <a:rPr lang="en-US" dirty="0"/>
              <a:t>2) Contact EOHS if the chemical needs transported to a different </a:t>
            </a:r>
            <a:r>
              <a:rPr lang="en-US" dirty="0" smtClean="0"/>
              <a:t>building.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3108F-F82A-4340-B5FF-C9C8D5AD0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2" t="6759" r="61949" b="22538"/>
          <a:stretch/>
        </p:blipFill>
        <p:spPr>
          <a:xfrm>
            <a:off x="5383848" y="1654779"/>
            <a:ext cx="6633893" cy="505856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4A3896F-450B-4571-BF83-220446E79573}"/>
              </a:ext>
            </a:extLst>
          </p:cNvPr>
          <p:cNvSpPr/>
          <p:nvPr/>
        </p:nvSpPr>
        <p:spPr>
          <a:xfrm>
            <a:off x="7103593" y="4184060"/>
            <a:ext cx="738230" cy="44062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6AC432-466C-4212-B317-B01D375B3034}"/>
              </a:ext>
            </a:extLst>
          </p:cNvPr>
          <p:cNvSpPr/>
          <p:nvPr/>
        </p:nvSpPr>
        <p:spPr>
          <a:xfrm>
            <a:off x="9512632" y="2453779"/>
            <a:ext cx="1298894" cy="44062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University seal">
            <a:extLst>
              <a:ext uri="{FF2B5EF4-FFF2-40B4-BE49-F238E27FC236}">
                <a16:creationId xmlns:a16="http://schemas.microsoft.com/office/drawing/2014/main" id="{18A39663-2063-48F7-AB50-74AD7F2D3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D9A023-3071-43EE-8795-3B9BAC4204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9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7D36BC-B099-4696-94E8-11A5A3A98EA0}"/>
              </a:ext>
            </a:extLst>
          </p:cNvPr>
          <p:cNvSpPr/>
          <p:nvPr/>
        </p:nvSpPr>
        <p:spPr>
          <a:xfrm>
            <a:off x="4505484" y="1690688"/>
            <a:ext cx="7461379" cy="4842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717C3-DE36-4CAD-8B56-71AFC1232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0" t="16789" r="61697" b="23272"/>
          <a:stretch/>
        </p:blipFill>
        <p:spPr>
          <a:xfrm>
            <a:off x="4689548" y="1876315"/>
            <a:ext cx="7093250" cy="447133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843AA-909D-446D-822F-ADE6167561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0613" y="2058719"/>
            <a:ext cx="4253436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 </a:t>
            </a:r>
            <a:r>
              <a:rPr lang="en-US" dirty="0" err="1"/>
              <a:t>SciShield</a:t>
            </a:r>
            <a:r>
              <a:rPr lang="en-US" dirty="0"/>
              <a:t>, a ‘laboratory’ is defined by everything the PI oversees. </a:t>
            </a:r>
          </a:p>
          <a:p>
            <a:r>
              <a:rPr lang="en-US" dirty="0"/>
              <a:t>‘Space’ is defined by a specific room </a:t>
            </a:r>
            <a:r>
              <a:rPr lang="en-US" dirty="0" smtClean="0"/>
              <a:t>number.</a:t>
            </a:r>
            <a:endParaRPr lang="en-US" dirty="0"/>
          </a:p>
          <a:p>
            <a:r>
              <a:rPr lang="en-US" dirty="0"/>
              <a:t>Many ‘laboratories’ will include numerous </a:t>
            </a:r>
            <a:r>
              <a:rPr lang="en-US" dirty="0" smtClean="0"/>
              <a:t>spaces.</a:t>
            </a:r>
            <a:endParaRPr lang="en-US" dirty="0"/>
          </a:p>
          <a:p>
            <a:r>
              <a:rPr lang="en-US" dirty="0"/>
              <a:t>You will be prompted to enter basic laboratory contact information.</a:t>
            </a:r>
          </a:p>
          <a:p>
            <a:pPr lvl="1"/>
            <a:r>
              <a:rPr lang="en-US" dirty="0"/>
              <a:t>Use PI office information for lab contact information</a:t>
            </a:r>
          </a:p>
          <a:p>
            <a:pPr lvl="1"/>
            <a:r>
              <a:rPr lang="en-US" dirty="0"/>
              <a:t>Some of this may be pre-populated</a:t>
            </a:r>
          </a:p>
          <a:p>
            <a:pPr lvl="1"/>
            <a:r>
              <a:rPr lang="en-US" dirty="0"/>
              <a:t>Check for accuracy</a:t>
            </a:r>
          </a:p>
        </p:txBody>
      </p:sp>
      <p:pic>
        <p:nvPicPr>
          <p:cNvPr id="5" name="Picture 2" descr="University seal">
            <a:extLst>
              <a:ext uri="{FF2B5EF4-FFF2-40B4-BE49-F238E27FC236}">
                <a16:creationId xmlns:a16="http://schemas.microsoft.com/office/drawing/2014/main" id="{33C6907F-9298-45A3-9DE5-0B3C0E75F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72CDB6-96C0-4E62-A0D7-ABB7C3DB35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4238CC0-73D1-496D-AD77-9653859C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z="5400" b="1" dirty="0"/>
              <a:t>Setup Wizard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48554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466AE9-0A46-4408-A4E1-8EB0530B68EF}"/>
              </a:ext>
            </a:extLst>
          </p:cNvPr>
          <p:cNvSpPr/>
          <p:nvPr/>
        </p:nvSpPr>
        <p:spPr>
          <a:xfrm>
            <a:off x="4614033" y="1343608"/>
            <a:ext cx="7466000" cy="54210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B540AA-E4FE-4FD7-9775-87CCB02B9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7" t="16543" r="61399" b="15934"/>
          <a:stretch/>
        </p:blipFill>
        <p:spPr>
          <a:xfrm>
            <a:off x="4815023" y="1475349"/>
            <a:ext cx="7059401" cy="510050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C71D4C-FA44-45AC-A64B-4F38AC0D3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121078"/>
            <a:ext cx="5181600" cy="4351338"/>
          </a:xfrm>
        </p:spPr>
        <p:txBody>
          <a:bodyPr/>
          <a:lstStyle/>
          <a:p>
            <a:r>
              <a:rPr lang="en-US" dirty="0"/>
              <a:t>Enter the lab category and provide a description for the research and goals of the lab.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C3342F-AE0F-43DB-BA6C-196CD1039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786"/>
            <a:ext cx="10515600" cy="1325563"/>
          </a:xfrm>
        </p:spPr>
        <p:txBody>
          <a:bodyPr/>
          <a:lstStyle/>
          <a:p>
            <a:pPr algn="ctr"/>
            <a:r>
              <a:rPr lang="en-US" sz="5400" b="1" dirty="0"/>
              <a:t>Setup Wizard</a:t>
            </a:r>
            <a:r>
              <a:rPr lang="en-US" dirty="0"/>
              <a:t>	</a:t>
            </a:r>
          </a:p>
        </p:txBody>
      </p:sp>
      <p:pic>
        <p:nvPicPr>
          <p:cNvPr id="7" name="Picture 2" descr="University seal">
            <a:extLst>
              <a:ext uri="{FF2B5EF4-FFF2-40B4-BE49-F238E27FC236}">
                <a16:creationId xmlns:a16="http://schemas.microsoft.com/office/drawing/2014/main" id="{19E290D6-1318-4C85-A959-701E66F9B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9236D1-E011-4BEF-BAB3-40EBAD7E7E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9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CB4E34-2597-4E2D-81E4-2A7607E6C057}"/>
              </a:ext>
            </a:extLst>
          </p:cNvPr>
          <p:cNvSpPr/>
          <p:nvPr/>
        </p:nvSpPr>
        <p:spPr>
          <a:xfrm>
            <a:off x="5589037" y="1380930"/>
            <a:ext cx="6139544" cy="51971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D99BE-E224-4512-8AA8-8C3DB76AA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2" t="17033" r="62775" b="8165"/>
          <a:stretch/>
        </p:blipFill>
        <p:spPr>
          <a:xfrm>
            <a:off x="5718465" y="1519092"/>
            <a:ext cx="5854541" cy="48907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F82D-8552-44BE-BC90-7B38D62B6B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004" y="2130408"/>
            <a:ext cx="5181600" cy="4351338"/>
          </a:xfrm>
        </p:spPr>
        <p:txBody>
          <a:bodyPr/>
          <a:lstStyle/>
          <a:p>
            <a:r>
              <a:rPr lang="en-US" dirty="0"/>
              <a:t>Check all boxes for the lab hazards one might encounter in all spaces while working under your </a:t>
            </a:r>
            <a:r>
              <a:rPr lang="en-US" dirty="0" smtClean="0"/>
              <a:t>supervision.</a:t>
            </a:r>
            <a:endParaRPr lang="en-US" dirty="0"/>
          </a:p>
        </p:txBody>
      </p:sp>
      <p:pic>
        <p:nvPicPr>
          <p:cNvPr id="6" name="Picture 2" descr="University seal">
            <a:extLst>
              <a:ext uri="{FF2B5EF4-FFF2-40B4-BE49-F238E27FC236}">
                <a16:creationId xmlns:a16="http://schemas.microsoft.com/office/drawing/2014/main" id="{71B9CD87-ADD7-49CC-AF5D-49690E703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62CD4C3-461E-4775-A2E1-A4A8FA9E6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786"/>
            <a:ext cx="10515600" cy="1325563"/>
          </a:xfrm>
        </p:spPr>
        <p:txBody>
          <a:bodyPr/>
          <a:lstStyle/>
          <a:p>
            <a:pPr algn="ctr"/>
            <a:r>
              <a:rPr lang="en-US" sz="5400" b="1" dirty="0"/>
              <a:t>Setup Wizard</a:t>
            </a:r>
            <a:r>
              <a:rPr lang="en-US" dirty="0"/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D44F24-B989-4E93-8DDC-F2ABC8EFE6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41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15197D-3551-4EE7-9A91-C7F72558E1A8}"/>
              </a:ext>
            </a:extLst>
          </p:cNvPr>
          <p:cNvSpPr/>
          <p:nvPr/>
        </p:nvSpPr>
        <p:spPr>
          <a:xfrm>
            <a:off x="5570374" y="1166326"/>
            <a:ext cx="6335487" cy="5514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45B4CE-6112-4DE4-9D2A-A1814401B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1" t="18909" r="62851" b="4190"/>
          <a:stretch/>
        </p:blipFill>
        <p:spPr>
          <a:xfrm>
            <a:off x="5691673" y="1240972"/>
            <a:ext cx="6018245" cy="52657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6D65B-A1A9-4D99-9CAC-92BDE51A2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019" y="1882114"/>
            <a:ext cx="5181600" cy="6101973"/>
          </a:xfrm>
        </p:spPr>
        <p:txBody>
          <a:bodyPr>
            <a:normAutofit/>
          </a:bodyPr>
          <a:lstStyle/>
          <a:p>
            <a:r>
              <a:rPr lang="en-US" dirty="0" smtClean="0"/>
              <a:t>Next, </a:t>
            </a:r>
            <a:r>
              <a:rPr lang="en-US" dirty="0"/>
              <a:t>add all members of your research group. </a:t>
            </a:r>
          </a:p>
          <a:p>
            <a:r>
              <a:rPr lang="en-US" dirty="0"/>
              <a:t>Simply type their name into the search field and it should </a:t>
            </a:r>
            <a:r>
              <a:rPr lang="en-US" dirty="0" smtClean="0"/>
              <a:t>auto-populate.</a:t>
            </a:r>
            <a:endParaRPr lang="en-US" dirty="0"/>
          </a:p>
          <a:p>
            <a:r>
              <a:rPr lang="en-US" dirty="0"/>
              <a:t>Middle initials do come into </a:t>
            </a:r>
            <a:r>
              <a:rPr lang="en-US" dirty="0" smtClean="0"/>
              <a:t>play.</a:t>
            </a:r>
            <a:endParaRPr lang="en-US" dirty="0"/>
          </a:p>
          <a:p>
            <a:r>
              <a:rPr lang="en-US" dirty="0"/>
              <a:t>Make sure to select the correct </a:t>
            </a:r>
            <a:r>
              <a:rPr lang="en-US" dirty="0" smtClean="0"/>
              <a:t>individual and verify </a:t>
            </a:r>
            <a:r>
              <a:rPr lang="en-US" dirty="0"/>
              <a:t>with their email address</a:t>
            </a:r>
          </a:p>
          <a:p>
            <a:pPr lvl="1"/>
            <a:r>
              <a:rPr lang="en-US" dirty="0"/>
              <a:t>**Individuals can be added/removed later as needed</a:t>
            </a:r>
          </a:p>
        </p:txBody>
      </p:sp>
      <p:pic>
        <p:nvPicPr>
          <p:cNvPr id="6" name="Picture 2" descr="University seal">
            <a:extLst>
              <a:ext uri="{FF2B5EF4-FFF2-40B4-BE49-F238E27FC236}">
                <a16:creationId xmlns:a16="http://schemas.microsoft.com/office/drawing/2014/main" id="{1851A34C-E1D6-4CBE-B914-DBC6D9EBA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751351-72B6-468B-8573-5A0341F16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4657" y="138772"/>
            <a:ext cx="10515600" cy="1325563"/>
          </a:xfrm>
        </p:spPr>
        <p:txBody>
          <a:bodyPr/>
          <a:lstStyle/>
          <a:p>
            <a:pPr algn="ctr"/>
            <a:r>
              <a:rPr lang="en-US" sz="5400" b="1" dirty="0"/>
              <a:t>Setup Wizard</a:t>
            </a:r>
            <a:r>
              <a:rPr lang="en-US" dirty="0"/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63ACEF-87DD-4DE0-B3FC-21985BAE0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51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6B36A5-0F0F-478E-AC0B-204B3A8BF2C5}"/>
              </a:ext>
            </a:extLst>
          </p:cNvPr>
          <p:cNvSpPr/>
          <p:nvPr/>
        </p:nvSpPr>
        <p:spPr>
          <a:xfrm>
            <a:off x="3732243" y="1193823"/>
            <a:ext cx="8126965" cy="5514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391C60-978E-4356-9EA2-0333A8A9B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5" t="17033" r="61812" b="20336"/>
          <a:stretch/>
        </p:blipFill>
        <p:spPr>
          <a:xfrm>
            <a:off x="3875967" y="1341632"/>
            <a:ext cx="7831645" cy="523473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D5521-FC34-4EE4-9BB2-8F4C00C20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943" y="2486282"/>
            <a:ext cx="3424335" cy="4351338"/>
          </a:xfrm>
        </p:spPr>
        <p:txBody>
          <a:bodyPr/>
          <a:lstStyle/>
          <a:p>
            <a:r>
              <a:rPr lang="en-US" dirty="0"/>
              <a:t>This screen allows you to list activities each student performs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959D7A-02E5-4328-8C57-FBE66035B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786"/>
            <a:ext cx="10515600" cy="1325563"/>
          </a:xfrm>
        </p:spPr>
        <p:txBody>
          <a:bodyPr/>
          <a:lstStyle/>
          <a:p>
            <a:pPr algn="ctr"/>
            <a:r>
              <a:rPr lang="en-US" sz="5400" b="1" dirty="0"/>
              <a:t>Setup Wizard</a:t>
            </a:r>
            <a:r>
              <a:rPr lang="en-US" dirty="0"/>
              <a:t>	</a:t>
            </a:r>
          </a:p>
        </p:txBody>
      </p:sp>
      <p:pic>
        <p:nvPicPr>
          <p:cNvPr id="6" name="Picture 2" descr="University seal">
            <a:extLst>
              <a:ext uri="{FF2B5EF4-FFF2-40B4-BE49-F238E27FC236}">
                <a16:creationId xmlns:a16="http://schemas.microsoft.com/office/drawing/2014/main" id="{0D91E6C1-EE0D-499F-B9CA-99D9A403D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5F00AA-8281-462D-9A59-C02EDDE7A3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19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A8661B-6D15-407F-8FFC-0E6A03BD4A4B}"/>
              </a:ext>
            </a:extLst>
          </p:cNvPr>
          <p:cNvSpPr/>
          <p:nvPr/>
        </p:nvSpPr>
        <p:spPr>
          <a:xfrm>
            <a:off x="4404049" y="1500602"/>
            <a:ext cx="7669763" cy="51054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DDED80-4A3A-4524-9C9B-E5EA86571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3" t="16544" r="62225" b="25474"/>
          <a:stretch/>
        </p:blipFill>
        <p:spPr>
          <a:xfrm>
            <a:off x="4541926" y="1631210"/>
            <a:ext cx="7407478" cy="484588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8E9A2-CA47-496E-B2C3-15BAF00E7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041779"/>
            <a:ext cx="425321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Chose their </a:t>
            </a:r>
            <a:r>
              <a:rPr lang="en-US" dirty="0" smtClean="0"/>
              <a:t>designation, </a:t>
            </a:r>
            <a:r>
              <a:rPr lang="en-US" dirty="0"/>
              <a:t>i.e. post-doc, lab manager, grad student, etc.</a:t>
            </a:r>
          </a:p>
          <a:p>
            <a:r>
              <a:rPr lang="en-US" dirty="0"/>
              <a:t>Edit their access controls. Check boxes to </a:t>
            </a:r>
            <a:r>
              <a:rPr lang="en-US" dirty="0" smtClean="0"/>
              <a:t>enable access. </a:t>
            </a:r>
            <a:endParaRPr lang="en-US" dirty="0"/>
          </a:p>
          <a:p>
            <a:r>
              <a:rPr lang="en-US" dirty="0" smtClean="0"/>
              <a:t>Enabling </a:t>
            </a:r>
            <a:r>
              <a:rPr lang="en-US" dirty="0"/>
              <a:t>the ‘manage group </a:t>
            </a:r>
            <a:r>
              <a:rPr lang="en-US" dirty="0" err="1"/>
              <a:t>ChemTracker</a:t>
            </a:r>
            <a:r>
              <a:rPr lang="en-US" dirty="0"/>
              <a:t> inventory’ will allow that individual to make changes to the chemical </a:t>
            </a:r>
            <a:r>
              <a:rPr lang="en-US" dirty="0" smtClean="0"/>
              <a:t>inventory.</a:t>
            </a:r>
            <a:endParaRPr lang="en-US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74CE2C-8C49-4DE4-9786-4DC3D24C5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786"/>
            <a:ext cx="10515600" cy="1325563"/>
          </a:xfrm>
        </p:spPr>
        <p:txBody>
          <a:bodyPr/>
          <a:lstStyle/>
          <a:p>
            <a:pPr algn="ctr"/>
            <a:r>
              <a:rPr lang="en-US" sz="5400" b="1" dirty="0"/>
              <a:t>Setup Wizard</a:t>
            </a:r>
            <a:r>
              <a:rPr lang="en-US" dirty="0"/>
              <a:t>	</a:t>
            </a:r>
          </a:p>
        </p:txBody>
      </p:sp>
      <p:pic>
        <p:nvPicPr>
          <p:cNvPr id="7" name="Picture 2" descr="University seal">
            <a:extLst>
              <a:ext uri="{FF2B5EF4-FFF2-40B4-BE49-F238E27FC236}">
                <a16:creationId xmlns:a16="http://schemas.microsoft.com/office/drawing/2014/main" id="{78878B32-99D1-4E7E-9A57-7A92369B6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8A6399-37CB-46CC-890C-110AEBA68C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46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631D0B-9EA9-48F2-BA2E-2AF99A138658}"/>
              </a:ext>
            </a:extLst>
          </p:cNvPr>
          <p:cNvSpPr/>
          <p:nvPr/>
        </p:nvSpPr>
        <p:spPr>
          <a:xfrm>
            <a:off x="4008379" y="1670180"/>
            <a:ext cx="7449613" cy="4460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54F73F-4313-4ED6-B17F-AA94F7F66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7" t="18012" r="61468" b="25473"/>
          <a:stretch/>
        </p:blipFill>
        <p:spPr>
          <a:xfrm>
            <a:off x="4127040" y="1798152"/>
            <a:ext cx="7206675" cy="418277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E694A-D726-4AD7-AED3-92A80DE6A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506662"/>
            <a:ext cx="3722914" cy="4351338"/>
          </a:xfrm>
        </p:spPr>
        <p:txBody>
          <a:bodyPr/>
          <a:lstStyle/>
          <a:p>
            <a:r>
              <a:rPr lang="en-US" dirty="0"/>
              <a:t>This should complete your laboratory </a:t>
            </a:r>
            <a:r>
              <a:rPr lang="en-US" dirty="0" smtClean="0"/>
              <a:t>setup.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0A7ECD-17B6-41BB-A2DA-8DA1886D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786"/>
            <a:ext cx="10515600" cy="1325563"/>
          </a:xfrm>
        </p:spPr>
        <p:txBody>
          <a:bodyPr/>
          <a:lstStyle/>
          <a:p>
            <a:pPr algn="ctr"/>
            <a:r>
              <a:rPr lang="en-US" sz="5400" b="1" dirty="0"/>
              <a:t>Setup Wizard</a:t>
            </a:r>
            <a:r>
              <a:rPr lang="en-US" dirty="0"/>
              <a:t>	</a:t>
            </a:r>
          </a:p>
        </p:txBody>
      </p:sp>
      <p:pic>
        <p:nvPicPr>
          <p:cNvPr id="6" name="Picture 2" descr="University seal">
            <a:extLst>
              <a:ext uri="{FF2B5EF4-FFF2-40B4-BE49-F238E27FC236}">
                <a16:creationId xmlns:a16="http://schemas.microsoft.com/office/drawing/2014/main" id="{C86E24B0-CF11-482F-A6A0-5FC02288C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r="53346"/>
          <a:stretch/>
        </p:blipFill>
        <p:spPr bwMode="auto">
          <a:xfrm>
            <a:off x="225137" y="138772"/>
            <a:ext cx="155533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77D5B-52F0-470D-A4A7-333F808D3F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63517" r="83555" b="31835"/>
          <a:stretch/>
        </p:blipFill>
        <p:spPr>
          <a:xfrm>
            <a:off x="9974510" y="138772"/>
            <a:ext cx="2086659" cy="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64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20676</TotalTime>
  <Words>1038</Words>
  <Application>Microsoft Office PowerPoint</Application>
  <PresentationFormat>Widescreen</PresentationFormat>
  <Paragraphs>99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SciShield </vt:lpstr>
      <vt:lpstr>PowerPoint Presentation</vt:lpstr>
      <vt:lpstr>Setup Wizard </vt:lpstr>
      <vt:lpstr>Setup Wizard </vt:lpstr>
      <vt:lpstr>Setup Wizard </vt:lpstr>
      <vt:lpstr>Setup Wizard </vt:lpstr>
      <vt:lpstr>Setup Wizard </vt:lpstr>
      <vt:lpstr>Setup Wizard </vt:lpstr>
      <vt:lpstr>Setup Wizard </vt:lpstr>
      <vt:lpstr>Getting Started</vt:lpstr>
      <vt:lpstr>Lab Profile</vt:lpstr>
      <vt:lpstr>ChemTracker</vt:lpstr>
      <vt:lpstr>ChemTracker  </vt:lpstr>
      <vt:lpstr>Chemical Containers</vt:lpstr>
      <vt:lpstr>Chemical Containers</vt:lpstr>
      <vt:lpstr>Chemical Containers</vt:lpstr>
      <vt:lpstr>Chemical Containers</vt:lpstr>
      <vt:lpstr>Chemical Containers</vt:lpstr>
      <vt:lpstr>Chemical Containers</vt:lpstr>
      <vt:lpstr>Chemical Containers</vt:lpstr>
      <vt:lpstr>Chemical Containers</vt:lpstr>
      <vt:lpstr>ChemTracker  </vt:lpstr>
      <vt:lpstr>ChemTracker  </vt:lpstr>
      <vt:lpstr>ChemTracker  </vt:lpstr>
      <vt:lpstr>ChemTracker  </vt:lpstr>
      <vt:lpstr>ChemTracker  </vt:lpstr>
      <vt:lpstr>ChemTracker  </vt:lpstr>
      <vt:lpstr>ChemTracker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DeBord</dc:creator>
  <cp:lastModifiedBy>Jeanah L. Alexander</cp:lastModifiedBy>
  <cp:revision>35</cp:revision>
  <dcterms:created xsi:type="dcterms:W3CDTF">2022-06-21T18:55:26Z</dcterms:created>
  <dcterms:modified xsi:type="dcterms:W3CDTF">2023-03-06T13:42:02Z</dcterms:modified>
</cp:coreProperties>
</file>