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56" r:id="rId2"/>
    <p:sldId id="257" r:id="rId3"/>
    <p:sldId id="258" r:id="rId4"/>
    <p:sldId id="260" r:id="rId5"/>
    <p:sldId id="261" r:id="rId6"/>
    <p:sldId id="262" r:id="rId7"/>
    <p:sldId id="271" r:id="rId8"/>
    <p:sldId id="273" r:id="rId9"/>
    <p:sldId id="264" r:id="rId10"/>
    <p:sldId id="274" r:id="rId11"/>
    <p:sldId id="265" r:id="rId12"/>
    <p:sldId id="275" r:id="rId13"/>
    <p:sldId id="266" r:id="rId14"/>
    <p:sldId id="276" r:id="rId15"/>
    <p:sldId id="272" r:id="rId16"/>
    <p:sldId id="267" r:id="rId17"/>
    <p:sldId id="270" r:id="rId18"/>
    <p:sldId id="268" r:id="rId19"/>
    <p:sldId id="269" r:id="rId20"/>
    <p:sldId id="278" r:id="rId21"/>
    <p:sldId id="279" r:id="rId22"/>
    <p:sldId id="282" r:id="rId23"/>
    <p:sldId id="280" r:id="rId24"/>
    <p:sldId id="281"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278AC0-0DEC-4368-BFD4-2D7799A84573}" v="3" dt="2022-10-22T21:19:09.9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CD8D77-447C-4B7D-83A6-0D072188534D}" type="datetimeFigureOut">
              <a:rPr lang="en-US" smtClean="0"/>
              <a:t>10/28/2022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A3118A-2DC2-427A-8AB2-7E0BB7BB2A6E}" type="slidenum">
              <a:rPr lang="en-US" smtClean="0"/>
              <a:t>‹#›</a:t>
            </a:fld>
            <a:endParaRPr lang="en-US"/>
          </a:p>
        </p:txBody>
      </p:sp>
    </p:spTree>
    <p:extLst>
      <p:ext uri="{BB962C8B-B14F-4D97-AF65-F5344CB8AC3E}">
        <p14:creationId xmlns:p14="http://schemas.microsoft.com/office/powerpoint/2010/main" val="1907968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3118A-2DC2-427A-8AB2-7E0BB7BB2A6E}" type="slidenum">
              <a:rPr lang="en-US" smtClean="0"/>
              <a:t>4</a:t>
            </a:fld>
            <a:endParaRPr lang="en-US"/>
          </a:p>
        </p:txBody>
      </p:sp>
    </p:spTree>
    <p:extLst>
      <p:ext uri="{BB962C8B-B14F-4D97-AF65-F5344CB8AC3E}">
        <p14:creationId xmlns:p14="http://schemas.microsoft.com/office/powerpoint/2010/main" val="4071332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8AEE68D-2F29-4DAB-9878-97975FB48BDD}" type="datetimeFigureOut">
              <a:rPr lang="en-US" smtClean="0"/>
              <a:t>10/28/2022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F6BBFAC-59EB-42A1-A20F-697FB3C56D87}"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AEE68D-2F29-4DAB-9878-97975FB48BDD}"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BBFAC-59EB-42A1-A20F-697FB3C56D8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AEE68D-2F29-4DAB-9878-97975FB48BDD}"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BBFAC-59EB-42A1-A20F-697FB3C56D8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AEE68D-2F29-4DAB-9878-97975FB48BDD}"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BBFAC-59EB-42A1-A20F-697FB3C56D8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AEE68D-2F29-4DAB-9878-97975FB48BDD}"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BBFAC-59EB-42A1-A20F-697FB3C56D8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C8AEE68D-2F29-4DAB-9878-97975FB48BDD}"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BBFAC-59EB-42A1-A20F-697FB3C56D87}"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AEE68D-2F29-4DAB-9878-97975FB48BDD}" type="datetimeFigureOut">
              <a:rPr lang="en-US" smtClean="0"/>
              <a:t>10/28/2022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6BBFAC-59EB-42A1-A20F-697FB3C56D8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AEE68D-2F29-4DAB-9878-97975FB48BDD}" type="datetimeFigureOut">
              <a:rPr lang="en-US" smtClean="0"/>
              <a:t>10/28/2022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6BBFAC-59EB-42A1-A20F-697FB3C56D8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EE68D-2F29-4DAB-9878-97975FB48BDD}" type="datetimeFigureOut">
              <a:rPr lang="en-US" smtClean="0"/>
              <a:t>10/28/2022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6BBFAC-59EB-42A1-A20F-697FB3C56D8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AEE68D-2F29-4DAB-9878-97975FB48BDD}" type="datetimeFigureOut">
              <a:rPr lang="en-US" smtClean="0"/>
              <a:t>10/28/2022</a:t>
            </a:fld>
            <a:endParaRPr lang="en-US"/>
          </a:p>
        </p:txBody>
      </p:sp>
      <p:sp>
        <p:nvSpPr>
          <p:cNvPr id="7" name="Slide Number Placeholder 6"/>
          <p:cNvSpPr>
            <a:spLocks noGrp="1"/>
          </p:cNvSpPr>
          <p:nvPr>
            <p:ph type="sldNum" sz="quarter" idx="12"/>
          </p:nvPr>
        </p:nvSpPr>
        <p:spPr/>
        <p:txBody>
          <a:bodyPr/>
          <a:lstStyle/>
          <a:p>
            <a:fld id="{6F6BBFAC-59EB-42A1-A20F-697FB3C56D87}"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AEE68D-2F29-4DAB-9878-97975FB48BDD}" type="datetimeFigureOut">
              <a:rPr lang="en-US" smtClean="0"/>
              <a:t>10/28/2022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6F6BBFAC-59EB-42A1-A20F-697FB3C56D8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8AEE68D-2F29-4DAB-9878-97975FB48BDD}" type="datetimeFigureOut">
              <a:rPr lang="en-US" smtClean="0"/>
              <a:t>10/28/2022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F6BBFAC-59EB-42A1-A20F-697FB3C56D8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nancy21@uakron.edu" TargetMode="External"/><Relationship Id="rId2" Type="http://schemas.openxmlformats.org/officeDocument/2006/relationships/hyperlink" Target="mailto:kboarman@uakron.edu" TargetMode="External"/><Relationship Id="rId1" Type="http://schemas.openxmlformats.org/officeDocument/2006/relationships/slideLayout" Target="../slideLayouts/slideLayout2.xml"/><Relationship Id="rId5" Type="http://schemas.openxmlformats.org/officeDocument/2006/relationships/hyperlink" Target="mailto:swechter@uakron.edu" TargetMode="External"/><Relationship Id="rId4" Type="http://schemas.openxmlformats.org/officeDocument/2006/relationships/hyperlink" Target="mailto:cperry@uakron.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Supervisor Nuts &amp; Bolts</a:t>
            </a:r>
          </a:p>
        </p:txBody>
      </p:sp>
      <p:sp>
        <p:nvSpPr>
          <p:cNvPr id="3" name="Subtitle 2"/>
          <p:cNvSpPr>
            <a:spLocks noGrp="1"/>
          </p:cNvSpPr>
          <p:nvPr>
            <p:ph type="subTitle" idx="1"/>
          </p:nvPr>
        </p:nvSpPr>
        <p:spPr/>
        <p:txBody>
          <a:bodyPr>
            <a:normAutofit fontScale="85000" lnSpcReduction="10000"/>
          </a:bodyPr>
          <a:lstStyle/>
          <a:p>
            <a:r>
              <a:rPr lang="en-US" sz="2800" i="1" dirty="0"/>
              <a:t>Q &amp; A about all kinds of stuff that’s not in the handbook.</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04800"/>
            <a:ext cx="2505075" cy="167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7818" y="618575"/>
            <a:ext cx="4191000" cy="1569660"/>
          </a:xfrm>
          <a:prstGeom prst="rect">
            <a:avLst/>
          </a:prstGeom>
          <a:noFill/>
        </p:spPr>
        <p:txBody>
          <a:bodyPr wrap="square" rtlCol="0">
            <a:spAutoFit/>
          </a:bodyPr>
          <a:lstStyle/>
          <a:p>
            <a:r>
              <a:rPr lang="en-US" sz="2400" dirty="0"/>
              <a:t>The University of Akron School of Speech-Language Pathology </a:t>
            </a:r>
          </a:p>
          <a:p>
            <a:r>
              <a:rPr lang="en-US" sz="2400" dirty="0"/>
              <a:t>and Audiology</a:t>
            </a:r>
          </a:p>
        </p:txBody>
      </p:sp>
    </p:spTree>
    <p:extLst>
      <p:ext uri="{BB962C8B-B14F-4D97-AF65-F5344CB8AC3E}">
        <p14:creationId xmlns:p14="http://schemas.microsoft.com/office/powerpoint/2010/main" val="30752043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Seeing clients, cont’d…</a:t>
            </a:r>
          </a:p>
        </p:txBody>
      </p:sp>
      <p:sp>
        <p:nvSpPr>
          <p:cNvPr id="3" name="Content Placeholder 2"/>
          <p:cNvSpPr>
            <a:spLocks noGrp="1"/>
          </p:cNvSpPr>
          <p:nvPr>
            <p:ph idx="1"/>
          </p:nvPr>
        </p:nvSpPr>
        <p:spPr/>
        <p:txBody>
          <a:bodyPr>
            <a:normAutofit fontScale="92500" lnSpcReduction="10000"/>
          </a:bodyPr>
          <a:lstStyle/>
          <a:p>
            <a:r>
              <a:rPr lang="en-US" dirty="0"/>
              <a:t>We encourage the supervisor to allow the students to assume direct service delivery with clients by about </a:t>
            </a:r>
            <a:r>
              <a:rPr lang="en-US" b="1" dirty="0"/>
              <a:t>week two or three </a:t>
            </a:r>
            <a:r>
              <a:rPr lang="en-US" dirty="0"/>
              <a:t>for a portion of the caseload.</a:t>
            </a:r>
          </a:p>
          <a:p>
            <a:r>
              <a:rPr lang="en-US" dirty="0"/>
              <a:t>During weeks </a:t>
            </a:r>
            <a:r>
              <a:rPr lang="en-US" b="1" dirty="0"/>
              <a:t>three to eight</a:t>
            </a:r>
            <a:r>
              <a:rPr lang="en-US" dirty="0"/>
              <a:t>, the student should increase the percentage of the caseload that they are serving </a:t>
            </a:r>
          </a:p>
          <a:p>
            <a:r>
              <a:rPr lang="en-US" dirty="0"/>
              <a:t>By </a:t>
            </a:r>
            <a:r>
              <a:rPr lang="en-US" b="1" dirty="0"/>
              <a:t>week eight </a:t>
            </a:r>
            <a:r>
              <a:rPr lang="en-US" dirty="0"/>
              <a:t>(mid-term in the semester) they are serving a majority of or the entire caseload.</a:t>
            </a:r>
          </a:p>
        </p:txBody>
      </p:sp>
    </p:spTree>
    <p:extLst>
      <p:ext uri="{BB962C8B-B14F-4D97-AF65-F5344CB8AC3E}">
        <p14:creationId xmlns:p14="http://schemas.microsoft.com/office/powerpoint/2010/main" val="26435757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are the policies on absences?</a:t>
            </a:r>
          </a:p>
        </p:txBody>
      </p:sp>
      <p:sp>
        <p:nvSpPr>
          <p:cNvPr id="3" name="Content Placeholder 2"/>
          <p:cNvSpPr>
            <a:spLocks noGrp="1"/>
          </p:cNvSpPr>
          <p:nvPr>
            <p:ph idx="1"/>
          </p:nvPr>
        </p:nvSpPr>
        <p:spPr/>
        <p:txBody>
          <a:bodyPr>
            <a:normAutofit fontScale="92500" lnSpcReduction="10000"/>
          </a:bodyPr>
          <a:lstStyle/>
          <a:p>
            <a:r>
              <a:rPr lang="en-US" dirty="0"/>
              <a:t>Students are expected to be at their extern sites on a regular schedule agreed upon by the supervisor and the student at the start of the rotation. Illness or family emergencies are the </a:t>
            </a:r>
            <a:r>
              <a:rPr lang="en-US" b="1" u="sng" dirty="0"/>
              <a:t>only</a:t>
            </a:r>
            <a:r>
              <a:rPr lang="en-US" b="1" dirty="0"/>
              <a:t> </a:t>
            </a:r>
            <a:r>
              <a:rPr lang="en-US" dirty="0"/>
              <a:t>acceptable reasons for absences.</a:t>
            </a:r>
          </a:p>
          <a:p>
            <a:r>
              <a:rPr lang="en-US" dirty="0"/>
              <a:t>If a student misses three or more consecutive days due to illness, documentation from a physician is required. </a:t>
            </a:r>
          </a:p>
          <a:p>
            <a:r>
              <a:rPr lang="en-US" dirty="0"/>
              <a:t>Students are NOT allowed to take a vacation during an externship.</a:t>
            </a:r>
          </a:p>
          <a:p>
            <a:endParaRPr lang="en-US" dirty="0"/>
          </a:p>
          <a:p>
            <a:endParaRPr lang="en-US" dirty="0"/>
          </a:p>
        </p:txBody>
      </p:sp>
    </p:spTree>
    <p:extLst>
      <p:ext uri="{BB962C8B-B14F-4D97-AF65-F5344CB8AC3E}">
        <p14:creationId xmlns:p14="http://schemas.microsoft.com/office/powerpoint/2010/main" val="31426017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Absences, cont’d…</a:t>
            </a:r>
          </a:p>
        </p:txBody>
      </p:sp>
      <p:sp>
        <p:nvSpPr>
          <p:cNvPr id="3" name="Content Placeholder 2"/>
          <p:cNvSpPr>
            <a:spLocks noGrp="1"/>
          </p:cNvSpPr>
          <p:nvPr>
            <p:ph idx="1"/>
          </p:nvPr>
        </p:nvSpPr>
        <p:spPr/>
        <p:txBody>
          <a:bodyPr/>
          <a:lstStyle/>
          <a:p>
            <a:r>
              <a:rPr lang="en-US" dirty="0"/>
              <a:t>If a student misses five or more days during the externship, these missed days will need to be made up based upon a mutually agreed upon schedule.</a:t>
            </a:r>
          </a:p>
          <a:p>
            <a:r>
              <a:rPr lang="en-US" dirty="0"/>
              <a:t>Make up days could extend past the end of a semester; this is not an issue, as final grades can be entered at any time.</a:t>
            </a:r>
          </a:p>
        </p:txBody>
      </p:sp>
    </p:spTree>
    <p:extLst>
      <p:ext uri="{BB962C8B-B14F-4D97-AF65-F5344CB8AC3E}">
        <p14:creationId xmlns:p14="http://schemas.microsoft.com/office/powerpoint/2010/main" val="36728019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Absences, continued…</a:t>
            </a:r>
          </a:p>
        </p:txBody>
      </p:sp>
      <p:sp>
        <p:nvSpPr>
          <p:cNvPr id="3" name="Content Placeholder 2"/>
          <p:cNvSpPr>
            <a:spLocks noGrp="1"/>
          </p:cNvSpPr>
          <p:nvPr>
            <p:ph idx="1"/>
          </p:nvPr>
        </p:nvSpPr>
        <p:spPr/>
        <p:txBody>
          <a:bodyPr/>
          <a:lstStyle/>
          <a:p>
            <a:r>
              <a:rPr lang="en-US" dirty="0"/>
              <a:t>Students are also expected to be at the extern site on the agreed upon days of the week and the length of day agreed upon. </a:t>
            </a:r>
          </a:p>
          <a:p>
            <a:r>
              <a:rPr lang="en-US" dirty="0"/>
              <a:t>If a student is not adhering to the schedule or is not staying at the site for the agreed upon hours, the Clinical Coordinator must be notified. </a:t>
            </a:r>
          </a:p>
          <a:p>
            <a:pPr marL="68580" indent="0">
              <a:buNone/>
            </a:pPr>
            <a:endParaRPr lang="en-US" dirty="0"/>
          </a:p>
        </p:txBody>
      </p:sp>
    </p:spTree>
    <p:extLst>
      <p:ext uri="{BB962C8B-B14F-4D97-AF65-F5344CB8AC3E}">
        <p14:creationId xmlns:p14="http://schemas.microsoft.com/office/powerpoint/2010/main" val="27400988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full day?</a:t>
            </a:r>
          </a:p>
        </p:txBody>
      </p:sp>
      <p:sp>
        <p:nvSpPr>
          <p:cNvPr id="3" name="Content Placeholder 2"/>
          <p:cNvSpPr>
            <a:spLocks noGrp="1"/>
          </p:cNvSpPr>
          <p:nvPr>
            <p:ph idx="1"/>
          </p:nvPr>
        </p:nvSpPr>
        <p:spPr/>
        <p:txBody>
          <a:bodyPr/>
          <a:lstStyle/>
          <a:p>
            <a:r>
              <a:rPr lang="en-US" dirty="0"/>
              <a:t>It is expected that students:</a:t>
            </a:r>
          </a:p>
          <a:p>
            <a:pPr lvl="1"/>
            <a:r>
              <a:rPr lang="en-US" dirty="0"/>
              <a:t>…arrive at their site with adequate time to set up and prepare for therapy.</a:t>
            </a:r>
          </a:p>
          <a:p>
            <a:pPr lvl="1"/>
            <a:r>
              <a:rPr lang="en-US" dirty="0"/>
              <a:t>…implement the full day of treatment per the caseload</a:t>
            </a:r>
          </a:p>
          <a:p>
            <a:pPr lvl="1"/>
            <a:r>
              <a:rPr lang="en-US" dirty="0"/>
              <a:t>…remain at the site at the end of the day to complete documentation, attend team meetings, attend IEP meetings, participate in parent conferences, etc.</a:t>
            </a:r>
          </a:p>
        </p:txBody>
      </p:sp>
    </p:spTree>
    <p:extLst>
      <p:ext uri="{BB962C8B-B14F-4D97-AF65-F5344CB8AC3E}">
        <p14:creationId xmlns:p14="http://schemas.microsoft.com/office/powerpoint/2010/main" val="21391127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we handle extended absences?</a:t>
            </a:r>
          </a:p>
        </p:txBody>
      </p:sp>
      <p:sp>
        <p:nvSpPr>
          <p:cNvPr id="3" name="Content Placeholder 2"/>
          <p:cNvSpPr>
            <a:spLocks noGrp="1"/>
          </p:cNvSpPr>
          <p:nvPr>
            <p:ph idx="1"/>
          </p:nvPr>
        </p:nvSpPr>
        <p:spPr>
          <a:xfrm>
            <a:off x="1600200" y="2286000"/>
            <a:ext cx="6777317" cy="3508977"/>
          </a:xfrm>
        </p:spPr>
        <p:txBody>
          <a:bodyPr/>
          <a:lstStyle/>
          <a:p>
            <a:r>
              <a:rPr lang="en-US" dirty="0"/>
              <a:t>If a student must be absent from an extern site for an extended period of time (severe illness, an accident, extreme family emergency, etc.) the Clinical Coordinator must be notified. </a:t>
            </a:r>
          </a:p>
          <a:p>
            <a:r>
              <a:rPr lang="en-US" dirty="0"/>
              <a:t>The decision of what to do regarding the remainder of the rotation will need to be made on a case-by-case basis.</a:t>
            </a:r>
          </a:p>
        </p:txBody>
      </p:sp>
      <p:pic>
        <p:nvPicPr>
          <p:cNvPr id="3074" name="Picture 2" descr="C:\Users\brewer1\Downloads\Injured_1_tn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64922"/>
            <a:ext cx="1044508" cy="2630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3216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about snow days/calamity days?</a:t>
            </a:r>
          </a:p>
        </p:txBody>
      </p:sp>
      <p:sp>
        <p:nvSpPr>
          <p:cNvPr id="3" name="Content Placeholder 2"/>
          <p:cNvSpPr>
            <a:spLocks noGrp="1"/>
          </p:cNvSpPr>
          <p:nvPr>
            <p:ph idx="1"/>
          </p:nvPr>
        </p:nvSpPr>
        <p:spPr/>
        <p:txBody>
          <a:bodyPr/>
          <a:lstStyle/>
          <a:p>
            <a:r>
              <a:rPr lang="en-US" dirty="0"/>
              <a:t>If an extern site is closed due to inclement weather, power outages, water problems or any other reasons, the student is not required to attend and it should not count against them in any way; they are not required to make up the day(s).</a:t>
            </a:r>
          </a:p>
          <a:p>
            <a:endParaRPr lang="en-US"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796992"/>
            <a:ext cx="5687880" cy="1641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8792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Religious obligations</a:t>
            </a:r>
          </a:p>
        </p:txBody>
      </p:sp>
      <p:sp>
        <p:nvSpPr>
          <p:cNvPr id="3" name="Content Placeholder 2"/>
          <p:cNvSpPr>
            <a:spLocks noGrp="1"/>
          </p:cNvSpPr>
          <p:nvPr>
            <p:ph idx="1"/>
          </p:nvPr>
        </p:nvSpPr>
        <p:spPr/>
        <p:txBody>
          <a:bodyPr/>
          <a:lstStyle/>
          <a:p>
            <a:r>
              <a:rPr lang="en-US" dirty="0"/>
              <a:t>Students are allowed to take time off from </a:t>
            </a:r>
            <a:r>
              <a:rPr lang="en-US" dirty="0" err="1"/>
              <a:t>clinicals</a:t>
            </a:r>
            <a:r>
              <a:rPr lang="en-US" dirty="0"/>
              <a:t> for religious holiday/reasons, but it does not relieve them of the duty to accrue clinical hours or to make up the time missed.  Students are required to provide advance notice so the time can be rescheduled before the end of the rotation. </a:t>
            </a:r>
          </a:p>
          <a:p>
            <a:endParaRPr lang="en-US" dirty="0"/>
          </a:p>
        </p:txBody>
      </p:sp>
    </p:spTree>
    <p:extLst>
      <p:ext uri="{BB962C8B-B14F-4D97-AF65-F5344CB8AC3E}">
        <p14:creationId xmlns:p14="http://schemas.microsoft.com/office/powerpoint/2010/main" val="29041693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a supervisor ask for extra time from the student?</a:t>
            </a:r>
          </a:p>
        </p:txBody>
      </p:sp>
      <p:sp>
        <p:nvSpPr>
          <p:cNvPr id="3" name="Content Placeholder 2"/>
          <p:cNvSpPr>
            <a:spLocks noGrp="1"/>
          </p:cNvSpPr>
          <p:nvPr>
            <p:ph idx="1"/>
          </p:nvPr>
        </p:nvSpPr>
        <p:spPr/>
        <p:txBody>
          <a:bodyPr>
            <a:normAutofit fontScale="92500"/>
          </a:bodyPr>
          <a:lstStyle/>
          <a:p>
            <a:r>
              <a:rPr lang="en-US" dirty="0"/>
              <a:t>Some supervisors request that student come to their extern sites on days when they are not scheduled to be there, for various reasons.  Supervisors need to be aware that many of our students have internship obligations, a part-time job, graduate assistant duties, child care issues or other essential  responsibilities on those off days and they should not be expected to attend or have any penalty in their evaluation.</a:t>
            </a:r>
          </a:p>
          <a:p>
            <a:endParaRPr lang="en-US" dirty="0"/>
          </a:p>
        </p:txBody>
      </p:sp>
    </p:spTree>
    <p:extLst>
      <p:ext uri="{BB962C8B-B14F-4D97-AF65-F5344CB8AC3E}">
        <p14:creationId xmlns:p14="http://schemas.microsoft.com/office/powerpoint/2010/main" val="42552710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Supervisor absences:</a:t>
            </a:r>
          </a:p>
        </p:txBody>
      </p:sp>
      <p:sp>
        <p:nvSpPr>
          <p:cNvPr id="3" name="Content Placeholder 2"/>
          <p:cNvSpPr>
            <a:spLocks noGrp="1"/>
          </p:cNvSpPr>
          <p:nvPr>
            <p:ph idx="1"/>
          </p:nvPr>
        </p:nvSpPr>
        <p:spPr/>
        <p:txBody>
          <a:bodyPr>
            <a:normAutofit fontScale="92500" lnSpcReduction="20000"/>
          </a:bodyPr>
          <a:lstStyle/>
          <a:p>
            <a:r>
              <a:rPr lang="en-US" dirty="0"/>
              <a:t>The SLP supervisor must be onsite at all times when a student is delivering direct therapy services.</a:t>
            </a:r>
          </a:p>
          <a:p>
            <a:r>
              <a:rPr lang="en-US" b="1" dirty="0"/>
              <a:t>If the supervisor is absent, the student may not see clients unless another licensed SLP supervisor is available for direct supervision. (In-person or e-supervision.)</a:t>
            </a:r>
          </a:p>
          <a:p>
            <a:r>
              <a:rPr lang="en-US" dirty="0"/>
              <a:t>However, if the supervisor is absent, the student may attend that day, but engage only in indirect therapy services such as documentation, observation of other professionals, therapy prep, and so on.</a:t>
            </a:r>
          </a:p>
        </p:txBody>
      </p:sp>
    </p:spTree>
    <p:extLst>
      <p:ext uri="{BB962C8B-B14F-4D97-AF65-F5344CB8AC3E}">
        <p14:creationId xmlns:p14="http://schemas.microsoft.com/office/powerpoint/2010/main" val="25453624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What is the typical schedule for a  student externship?</a:t>
            </a:r>
          </a:p>
        </p:txBody>
      </p:sp>
      <p:sp>
        <p:nvSpPr>
          <p:cNvPr id="3" name="Content Placeholder 2"/>
          <p:cNvSpPr>
            <a:spLocks noGrp="1"/>
          </p:cNvSpPr>
          <p:nvPr>
            <p:ph idx="1"/>
          </p:nvPr>
        </p:nvSpPr>
        <p:spPr/>
        <p:txBody>
          <a:bodyPr>
            <a:normAutofit/>
          </a:bodyPr>
          <a:lstStyle/>
          <a:p>
            <a:r>
              <a:rPr lang="en-US" dirty="0"/>
              <a:t>A typical Fall or Spring extern rotation is 16 weeks, and students typically attend 5 days per week, </a:t>
            </a:r>
            <a:r>
              <a:rPr lang="en-US" b="1" dirty="0"/>
              <a:t>including Finals Week.</a:t>
            </a:r>
          </a:p>
          <a:p>
            <a:r>
              <a:rPr lang="en-US" dirty="0"/>
              <a:t>Students usually attend their extern site for a full working day.</a:t>
            </a:r>
          </a:p>
          <a:p>
            <a:r>
              <a:rPr lang="en-US" dirty="0"/>
              <a:t>Summer extern rotations may have a different schedule; will be arranged by externship placement coordinator</a:t>
            </a:r>
          </a:p>
        </p:txBody>
      </p:sp>
      <p:pic>
        <p:nvPicPr>
          <p:cNvPr id="1026" name="Picture 2" descr="C:\Users\brewer1\AppData\Local\Microsoft\Windows\Temporary Internet Files\Content.IE5\OD2EE50X\calendarClip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4363" y="5041900"/>
            <a:ext cx="1493837" cy="127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254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UA start and end dates?</a:t>
            </a:r>
          </a:p>
        </p:txBody>
      </p:sp>
      <p:sp>
        <p:nvSpPr>
          <p:cNvPr id="3" name="Content Placeholder 2"/>
          <p:cNvSpPr>
            <a:spLocks noGrp="1"/>
          </p:cNvSpPr>
          <p:nvPr>
            <p:ph idx="1"/>
          </p:nvPr>
        </p:nvSpPr>
        <p:spPr>
          <a:xfrm>
            <a:off x="1043490" y="2164237"/>
            <a:ext cx="6777317" cy="3508977"/>
          </a:xfrm>
        </p:spPr>
        <p:txBody>
          <a:bodyPr/>
          <a:lstStyle/>
          <a:p>
            <a:r>
              <a:rPr lang="en-US" dirty="0"/>
              <a:t>The UA calendar changes each year </a:t>
            </a:r>
          </a:p>
          <a:p>
            <a:r>
              <a:rPr lang="en-US" dirty="0"/>
              <a:t>The Fall semester generally begins during the third or fourth week in August and runs until early to mid December.</a:t>
            </a:r>
          </a:p>
          <a:p>
            <a:r>
              <a:rPr lang="en-US" dirty="0"/>
              <a:t>The Spring semester generally begins during the second or third week in January and runs until early to mid May.</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4953000"/>
            <a:ext cx="2038350" cy="1528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78624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When should students start and stop their extern rotations?</a:t>
            </a:r>
          </a:p>
        </p:txBody>
      </p:sp>
      <p:sp>
        <p:nvSpPr>
          <p:cNvPr id="3" name="Content Placeholder 2"/>
          <p:cNvSpPr>
            <a:spLocks noGrp="1"/>
          </p:cNvSpPr>
          <p:nvPr>
            <p:ph idx="1"/>
          </p:nvPr>
        </p:nvSpPr>
        <p:spPr/>
        <p:txBody>
          <a:bodyPr>
            <a:normAutofit fontScale="92500"/>
          </a:bodyPr>
          <a:lstStyle/>
          <a:p>
            <a:r>
              <a:rPr lang="en-US" b="1" dirty="0"/>
              <a:t>For school externships:</a:t>
            </a:r>
          </a:p>
          <a:p>
            <a:pPr lvl="1"/>
            <a:r>
              <a:rPr lang="en-US" dirty="0"/>
              <a:t>Students will attend their extern site following the official UA calendar.</a:t>
            </a:r>
          </a:p>
          <a:p>
            <a:pPr lvl="1"/>
            <a:r>
              <a:rPr lang="en-US" dirty="0"/>
              <a:t>However, students may volunteer to begin their school placement earlier than this in order to benefit from activities such as screenings, establishing schedules, consultation with teachers, reviewing IEPs, etc. </a:t>
            </a:r>
          </a:p>
          <a:p>
            <a:pPr lvl="1"/>
            <a:r>
              <a:rPr lang="en-US" dirty="0"/>
              <a:t>Students are still expected to stay at their site through Finals Weeks.</a:t>
            </a:r>
          </a:p>
          <a:p>
            <a:pPr marL="365760" lvl="1" indent="0">
              <a:buNone/>
            </a:pPr>
            <a:endParaRPr lang="en-US" dirty="0"/>
          </a:p>
          <a:p>
            <a:pPr lvl="1"/>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1676400"/>
            <a:ext cx="1415143"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286747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and Stop, cont’d…</a:t>
            </a:r>
          </a:p>
        </p:txBody>
      </p:sp>
      <p:sp>
        <p:nvSpPr>
          <p:cNvPr id="3" name="Content Placeholder 2"/>
          <p:cNvSpPr>
            <a:spLocks noGrp="1"/>
          </p:cNvSpPr>
          <p:nvPr>
            <p:ph idx="1"/>
          </p:nvPr>
        </p:nvSpPr>
        <p:spPr/>
        <p:txBody>
          <a:bodyPr/>
          <a:lstStyle/>
          <a:p>
            <a:r>
              <a:rPr lang="en-US" sz="2800" b="1" dirty="0"/>
              <a:t>For medical externships:</a:t>
            </a:r>
          </a:p>
          <a:p>
            <a:pPr lvl="1">
              <a:buClr>
                <a:srgbClr val="4E67C8"/>
              </a:buClr>
            </a:pPr>
            <a:r>
              <a:rPr lang="en-US" sz="2800" dirty="0">
                <a:solidFill>
                  <a:srgbClr val="212745"/>
                </a:solidFill>
              </a:rPr>
              <a:t>Students will attend their extern site following the official UA calendar.</a:t>
            </a:r>
          </a:p>
          <a:p>
            <a:pPr lvl="1">
              <a:buClr>
                <a:srgbClr val="4E67C8"/>
              </a:buClr>
            </a:pPr>
            <a:r>
              <a:rPr lang="en-US" sz="2800" dirty="0">
                <a:solidFill>
                  <a:srgbClr val="212745"/>
                </a:solidFill>
              </a:rPr>
              <a:t>Students are expected to stay at their site through Finals Weeks.</a:t>
            </a:r>
          </a:p>
          <a:p>
            <a:endParaRPr lang="en-US" b="1" dirty="0"/>
          </a:p>
        </p:txBody>
      </p:sp>
      <p:pic>
        <p:nvPicPr>
          <p:cNvPr id="2054" name="Picture 6" descr="C:\Program Files (x86)\Microsoft Office\MEDIA\CAGCAT10\j0235319.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659489"/>
            <a:ext cx="1784350" cy="18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7820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What are the guidelines for University breaks during a school externship?</a:t>
            </a:r>
          </a:p>
        </p:txBody>
      </p:sp>
      <p:sp>
        <p:nvSpPr>
          <p:cNvPr id="3" name="Content Placeholder 2"/>
          <p:cNvSpPr>
            <a:spLocks noGrp="1"/>
          </p:cNvSpPr>
          <p:nvPr>
            <p:ph idx="1"/>
          </p:nvPr>
        </p:nvSpPr>
        <p:spPr/>
        <p:txBody>
          <a:bodyPr>
            <a:normAutofit fontScale="85000" lnSpcReduction="20000"/>
          </a:bodyPr>
          <a:lstStyle/>
          <a:p>
            <a:r>
              <a:rPr lang="en-US" dirty="0"/>
              <a:t>The student should attend their externship when the school is open.</a:t>
            </a:r>
          </a:p>
          <a:p>
            <a:r>
              <a:rPr lang="en-US" dirty="0"/>
              <a:t>Confusion arises with school extern site breaks that differ from the UA breaks, particularly UA Spring Break.</a:t>
            </a:r>
          </a:p>
          <a:p>
            <a:r>
              <a:rPr lang="en-US" dirty="0"/>
              <a:t>If the UA Spring Break week does not align with the school district Spring Break dates, then the student is expected to attend their externship when their school site is in session.</a:t>
            </a:r>
          </a:p>
          <a:p>
            <a:r>
              <a:rPr lang="en-US" dirty="0"/>
              <a:t>During the school’s Spring Break, students are expected to attend regularly scheduled classes at UA.</a:t>
            </a:r>
          </a:p>
        </p:txBody>
      </p:sp>
    </p:spTree>
    <p:extLst>
      <p:ext uri="{BB962C8B-B14F-4D97-AF65-F5344CB8AC3E}">
        <p14:creationId xmlns:p14="http://schemas.microsoft.com/office/powerpoint/2010/main" val="54111640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4E67C8"/>
                </a:solidFill>
              </a:rPr>
              <a:t>What are the guidelines for University breaks during a medical externship?</a:t>
            </a:r>
            <a:endParaRPr lang="en-US" dirty="0"/>
          </a:p>
        </p:txBody>
      </p:sp>
      <p:sp>
        <p:nvSpPr>
          <p:cNvPr id="3" name="Content Placeholder 2"/>
          <p:cNvSpPr>
            <a:spLocks noGrp="1"/>
          </p:cNvSpPr>
          <p:nvPr>
            <p:ph idx="1"/>
          </p:nvPr>
        </p:nvSpPr>
        <p:spPr/>
        <p:txBody>
          <a:bodyPr>
            <a:normAutofit fontScale="92500"/>
          </a:bodyPr>
          <a:lstStyle/>
          <a:p>
            <a:pPr lvl="0">
              <a:buClr>
                <a:srgbClr val="4E67C8"/>
              </a:buClr>
            </a:pPr>
            <a:r>
              <a:rPr lang="en-US" sz="2800" dirty="0">
                <a:solidFill>
                  <a:srgbClr val="212745"/>
                </a:solidFill>
              </a:rPr>
              <a:t>The student should attend their externship when the medical site is open, with the exception of UA Spring Break.  Students are permitted to be absent from their externship during UA Spring Break. The student is expected to notify their supervisor of the dates of this break in advance.</a:t>
            </a:r>
            <a:endParaRPr lang="en-US" dirty="0"/>
          </a:p>
        </p:txBody>
      </p:sp>
    </p:spTree>
    <p:extLst>
      <p:ext uri="{BB962C8B-B14F-4D97-AF65-F5344CB8AC3E}">
        <p14:creationId xmlns:p14="http://schemas.microsoft.com/office/powerpoint/2010/main" val="19095894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you </a:t>
            </a:r>
            <a:r>
              <a:rPr lang="en-US" dirty="0" err="1"/>
              <a:t>gonna</a:t>
            </a:r>
            <a:r>
              <a:rPr lang="en-US" dirty="0"/>
              <a:t> call…?</a:t>
            </a:r>
          </a:p>
        </p:txBody>
      </p:sp>
      <p:sp>
        <p:nvSpPr>
          <p:cNvPr id="3" name="Content Placeholder 2"/>
          <p:cNvSpPr>
            <a:spLocks noGrp="1"/>
          </p:cNvSpPr>
          <p:nvPr>
            <p:ph idx="1"/>
          </p:nvPr>
        </p:nvSpPr>
        <p:spPr/>
        <p:txBody>
          <a:bodyPr>
            <a:normAutofit fontScale="85000" lnSpcReduction="20000"/>
          </a:bodyPr>
          <a:lstStyle/>
          <a:p>
            <a:pPr marL="68580" indent="0">
              <a:buNone/>
            </a:pPr>
            <a:r>
              <a:rPr lang="en-US" dirty="0"/>
              <a:t>If at any time you have any concern, no matter how small, please contact the Externship Coordinator</a:t>
            </a:r>
          </a:p>
          <a:p>
            <a:pPr marL="68580" indent="0">
              <a:buNone/>
            </a:pPr>
            <a:endParaRPr lang="en-US" dirty="0"/>
          </a:p>
          <a:p>
            <a:r>
              <a:rPr lang="en-US" dirty="0"/>
              <a:t>SLP Clinic Director and Medical Extern Coordinator: </a:t>
            </a:r>
          </a:p>
          <a:p>
            <a:pPr lvl="1"/>
            <a:r>
              <a:rPr lang="en-US" sz="2100" dirty="0"/>
              <a:t>Denise Simcox</a:t>
            </a:r>
            <a:r>
              <a:rPr lang="en-US" sz="2100"/>
              <a:t>: 330-972-4260, </a:t>
            </a:r>
            <a:r>
              <a:rPr lang="en-US" sz="2100" dirty="0"/>
              <a:t>dsimcox</a:t>
            </a:r>
            <a:r>
              <a:rPr lang="en-US" sz="2100" dirty="0">
                <a:hlinkClick r:id="rId2"/>
              </a:rPr>
              <a:t>@uakron.edu</a:t>
            </a:r>
            <a:endParaRPr lang="en-US" sz="2100" dirty="0"/>
          </a:p>
          <a:p>
            <a:r>
              <a:rPr lang="en-US" dirty="0"/>
              <a:t>School Extern Coordinator: </a:t>
            </a:r>
          </a:p>
          <a:p>
            <a:pPr lvl="1"/>
            <a:r>
              <a:rPr lang="en-US" sz="2100" dirty="0"/>
              <a:t>Jennifer Gibbs: 330-972-4329, </a:t>
            </a:r>
            <a:r>
              <a:rPr lang="en-US" sz="2100" dirty="0" err="1"/>
              <a:t>jgibbs</a:t>
            </a:r>
            <a:r>
              <a:rPr lang="en-US" sz="2100" dirty="0"/>
              <a:t>  </a:t>
            </a:r>
            <a:r>
              <a:rPr lang="en-US" sz="2100" dirty="0">
                <a:hlinkClick r:id="rId3"/>
              </a:rPr>
              <a:t>@uakron.edu</a:t>
            </a:r>
            <a:r>
              <a:rPr lang="en-US" sz="2100" dirty="0"/>
              <a:t> </a:t>
            </a:r>
          </a:p>
          <a:p>
            <a:r>
              <a:rPr lang="en-US" dirty="0"/>
              <a:t>Distance Learning Coordinators: </a:t>
            </a:r>
          </a:p>
          <a:p>
            <a:pPr lvl="1"/>
            <a:r>
              <a:rPr lang="en-US" sz="2100" dirty="0"/>
              <a:t>Caitlin Perry: 330-972-4667, </a:t>
            </a:r>
            <a:r>
              <a:rPr lang="en-US" sz="2100" dirty="0">
                <a:hlinkClick r:id="rId4"/>
              </a:rPr>
              <a:t>cperry@uakron.edu</a:t>
            </a:r>
            <a:endParaRPr lang="en-US" sz="2100" dirty="0"/>
          </a:p>
          <a:p>
            <a:pPr lvl="1"/>
            <a:r>
              <a:rPr lang="en-US" sz="2100" dirty="0" err="1"/>
              <a:t>Steffany</a:t>
            </a:r>
            <a:r>
              <a:rPr lang="en-US" sz="2100" dirty="0"/>
              <a:t> </a:t>
            </a:r>
            <a:r>
              <a:rPr lang="en-US" sz="2100" dirty="0" err="1"/>
              <a:t>Wechter</a:t>
            </a:r>
            <a:r>
              <a:rPr lang="en-US" sz="2100" dirty="0"/>
              <a:t>: 330-972-5153    </a:t>
            </a:r>
            <a:r>
              <a:rPr lang="en-US" sz="2100" dirty="0">
                <a:hlinkClick r:id="rId5"/>
              </a:rPr>
              <a:t>swechter@uakron.edu</a:t>
            </a:r>
            <a:r>
              <a:rPr lang="en-US" sz="2100" dirty="0"/>
              <a:t> </a:t>
            </a:r>
          </a:p>
        </p:txBody>
      </p:sp>
    </p:spTree>
    <p:extLst>
      <p:ext uri="{BB962C8B-B14F-4D97-AF65-F5344CB8AC3E}">
        <p14:creationId xmlns:p14="http://schemas.microsoft.com/office/powerpoint/2010/main" val="11662417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this always the case?</a:t>
            </a:r>
          </a:p>
        </p:txBody>
      </p:sp>
      <p:sp>
        <p:nvSpPr>
          <p:cNvPr id="3" name="Content Placeholder 2"/>
          <p:cNvSpPr>
            <a:spLocks noGrp="1"/>
          </p:cNvSpPr>
          <p:nvPr>
            <p:ph idx="1"/>
          </p:nvPr>
        </p:nvSpPr>
        <p:spPr/>
        <p:txBody>
          <a:bodyPr/>
          <a:lstStyle/>
          <a:p>
            <a:r>
              <a:rPr lang="en-US" dirty="0"/>
              <a:t>There are occasional exceptions when a student might have a shorter rotation or less days per week.  </a:t>
            </a:r>
          </a:p>
          <a:p>
            <a:pPr lvl="1"/>
            <a:r>
              <a:rPr lang="en-US" dirty="0"/>
              <a:t>This can be due to specialized training grants, internships, the request of the extern site or supervisor or other circumstances.  </a:t>
            </a:r>
          </a:p>
          <a:p>
            <a:r>
              <a:rPr lang="en-US" dirty="0"/>
              <a:t>Prior approval from the Extern Coordinator is needed to have an atypical schedule.</a:t>
            </a:r>
          </a:p>
          <a:p>
            <a:endParaRPr lang="en-US" dirty="0"/>
          </a:p>
        </p:txBody>
      </p:sp>
    </p:spTree>
    <p:extLst>
      <p:ext uri="{BB962C8B-B14F-4D97-AF65-F5344CB8AC3E}">
        <p14:creationId xmlns:p14="http://schemas.microsoft.com/office/powerpoint/2010/main" val="40955098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many clock hours should a student get in a semester?</a:t>
            </a:r>
          </a:p>
        </p:txBody>
      </p:sp>
      <p:sp>
        <p:nvSpPr>
          <p:cNvPr id="3" name="Content Placeholder 2"/>
          <p:cNvSpPr>
            <a:spLocks noGrp="1"/>
          </p:cNvSpPr>
          <p:nvPr>
            <p:ph idx="1"/>
          </p:nvPr>
        </p:nvSpPr>
        <p:spPr/>
        <p:txBody>
          <a:bodyPr/>
          <a:lstStyle/>
          <a:p>
            <a:r>
              <a:rPr lang="en-US" dirty="0"/>
              <a:t>ASHA training standards do not specify a total number of hours a student must accrue during an extern rotation, nor do they specify that clock hours be gained in specific categories.  </a:t>
            </a:r>
          </a:p>
          <a:p>
            <a:r>
              <a:rPr lang="en-US" dirty="0"/>
              <a:t>Typically, a student who is in a full time 15-16 week rotation will earn around 100-150 or more clock hours during a semester. </a:t>
            </a:r>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447289"/>
            <a:ext cx="1435100"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1929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Clinical Competency vs. Clock Hours</a:t>
            </a:r>
          </a:p>
        </p:txBody>
      </p:sp>
      <p:sp>
        <p:nvSpPr>
          <p:cNvPr id="3" name="Content Placeholder 2"/>
          <p:cNvSpPr>
            <a:spLocks noGrp="1"/>
          </p:cNvSpPr>
          <p:nvPr>
            <p:ph idx="1"/>
          </p:nvPr>
        </p:nvSpPr>
        <p:spPr/>
        <p:txBody>
          <a:bodyPr/>
          <a:lstStyle/>
          <a:p>
            <a:r>
              <a:rPr lang="en-US" dirty="0"/>
              <a:t>While our students are required to gain 400 clock hours prior to graduation, we’d like to emphasize that the extern rotation focus should be on clinical competencies and not a specific number of clinical clock hours or number of days spent at the extern site.</a:t>
            </a:r>
          </a:p>
          <a:p>
            <a:endParaRPr lang="en-US" dirty="0"/>
          </a:p>
          <a:p>
            <a:pPr marL="68580" indent="0">
              <a:buNone/>
            </a:pPr>
            <a:endParaRPr lang="en-US" dirty="0"/>
          </a:p>
          <a:p>
            <a:endParaRPr lang="en-US" dirty="0"/>
          </a:p>
        </p:txBody>
      </p:sp>
    </p:spTree>
    <p:extLst>
      <p:ext uri="{BB962C8B-B14F-4D97-AF65-F5344CB8AC3E}">
        <p14:creationId xmlns:p14="http://schemas.microsoft.com/office/powerpoint/2010/main" val="7645979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How much clinical experience do the students have before they do an extern rotation?</a:t>
            </a:r>
          </a:p>
        </p:txBody>
      </p:sp>
      <p:sp>
        <p:nvSpPr>
          <p:cNvPr id="3" name="Content Placeholder 2"/>
          <p:cNvSpPr>
            <a:spLocks noGrp="1"/>
          </p:cNvSpPr>
          <p:nvPr>
            <p:ph idx="1"/>
          </p:nvPr>
        </p:nvSpPr>
        <p:spPr/>
        <p:txBody>
          <a:bodyPr/>
          <a:lstStyle/>
          <a:p>
            <a:r>
              <a:rPr lang="en-US" dirty="0"/>
              <a:t>SLP students will usually have three or four  semesters of clinical experience prior to an extern rotation.  </a:t>
            </a:r>
          </a:p>
          <a:p>
            <a:r>
              <a:rPr lang="en-US" dirty="0"/>
              <a:t>Students who are on specialized training grants or who are off-sequence in the program may have two to four prior semesters of clinic experience.</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5029200"/>
            <a:ext cx="2667000" cy="1465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43280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Are students different these days?</a:t>
            </a:r>
          </a:p>
        </p:txBody>
      </p:sp>
      <p:sp>
        <p:nvSpPr>
          <p:cNvPr id="3" name="Content Placeholder 2"/>
          <p:cNvSpPr>
            <a:spLocks noGrp="1"/>
          </p:cNvSpPr>
          <p:nvPr>
            <p:ph idx="1"/>
          </p:nvPr>
        </p:nvSpPr>
        <p:spPr/>
        <p:txBody>
          <a:bodyPr/>
          <a:lstStyle/>
          <a:p>
            <a:r>
              <a:rPr lang="en-US" dirty="0"/>
              <a:t>Yes! We have many non-traditional students in both our campus residential program and our Distance Learning program.</a:t>
            </a:r>
          </a:p>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191000"/>
            <a:ext cx="2990850" cy="2159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4044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is a non-traditional student?</a:t>
            </a:r>
          </a:p>
        </p:txBody>
      </p:sp>
      <p:sp>
        <p:nvSpPr>
          <p:cNvPr id="3" name="Content Placeholder 2"/>
          <p:cNvSpPr>
            <a:spLocks noGrp="1"/>
          </p:cNvSpPr>
          <p:nvPr>
            <p:ph idx="1"/>
          </p:nvPr>
        </p:nvSpPr>
        <p:spPr>
          <a:xfrm>
            <a:off x="1043493" y="2323652"/>
            <a:ext cx="6119308" cy="3508977"/>
          </a:xfrm>
        </p:spPr>
        <p:txBody>
          <a:bodyPr>
            <a:normAutofit fontScale="92500" lnSpcReduction="10000"/>
          </a:bodyPr>
          <a:lstStyle/>
          <a:p>
            <a:r>
              <a:rPr lang="en-US" dirty="0"/>
              <a:t>Typically older in age</a:t>
            </a:r>
          </a:p>
          <a:p>
            <a:r>
              <a:rPr lang="en-US" dirty="0"/>
              <a:t>May have had a previous career in another field</a:t>
            </a:r>
          </a:p>
          <a:p>
            <a:r>
              <a:rPr lang="en-US" dirty="0"/>
              <a:t>Has responsibilities of children, spouses/partners, aging parents, some degree of employment, etc.</a:t>
            </a:r>
          </a:p>
          <a:p>
            <a:r>
              <a:rPr lang="en-US" dirty="0"/>
              <a:t>Because of all of the above, they are typically very good with time management and balancing their responsibilities.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800600"/>
            <a:ext cx="2096106" cy="156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5298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soon should students start seeing clients?</a:t>
            </a:r>
          </a:p>
        </p:txBody>
      </p:sp>
      <p:sp>
        <p:nvSpPr>
          <p:cNvPr id="3" name="Content Placeholder 2"/>
          <p:cNvSpPr>
            <a:spLocks noGrp="1"/>
          </p:cNvSpPr>
          <p:nvPr>
            <p:ph idx="1"/>
          </p:nvPr>
        </p:nvSpPr>
        <p:spPr/>
        <p:txBody>
          <a:bodyPr>
            <a:normAutofit/>
          </a:bodyPr>
          <a:lstStyle/>
          <a:p>
            <a:r>
              <a:rPr lang="en-US" dirty="0"/>
              <a:t>Each student brings differing sets of skills and clinical experiences to an extern site. The supervisor will need to be aware that some students are ready to undertake responsibilities more quickly than others. </a:t>
            </a:r>
          </a:p>
          <a:p>
            <a:r>
              <a:rPr lang="en-US" dirty="0"/>
              <a:t>We expect that for the first </a:t>
            </a:r>
            <a:r>
              <a:rPr lang="en-US" b="1" dirty="0"/>
              <a:t>one to two </a:t>
            </a:r>
            <a:r>
              <a:rPr lang="en-US" dirty="0"/>
              <a:t>weeks the student will be observing/shadowing the SLP supervisor as she/he serves the caseload.</a:t>
            </a:r>
          </a:p>
          <a:p>
            <a:endParaRPr lang="en-US" dirty="0">
              <a:solidFill>
                <a:srgbClr val="FF0000"/>
              </a:solidFill>
            </a:endParaRPr>
          </a:p>
        </p:txBody>
      </p:sp>
    </p:spTree>
    <p:extLst>
      <p:ext uri="{BB962C8B-B14F-4D97-AF65-F5344CB8AC3E}">
        <p14:creationId xmlns:p14="http://schemas.microsoft.com/office/powerpoint/2010/main" val="41163204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878</TotalTime>
  <Words>1582</Words>
  <Application>Microsoft Office PowerPoint</Application>
  <PresentationFormat>On-screen Show (4:3)</PresentationFormat>
  <Paragraphs>94</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Century Gothic</vt:lpstr>
      <vt:lpstr>Wingdings 2</vt:lpstr>
      <vt:lpstr>Austin</vt:lpstr>
      <vt:lpstr>Supervisor Nuts &amp; Bolts</vt:lpstr>
      <vt:lpstr>What is the typical schedule for a  student externship?</vt:lpstr>
      <vt:lpstr>Is this always the case?</vt:lpstr>
      <vt:lpstr>How many clock hours should a student get in a semester?</vt:lpstr>
      <vt:lpstr>Clinical Competency vs. Clock Hours</vt:lpstr>
      <vt:lpstr>How much clinical experience do the students have before they do an extern rotation?</vt:lpstr>
      <vt:lpstr>Are students different these days?</vt:lpstr>
      <vt:lpstr>Who is a non-traditional student?</vt:lpstr>
      <vt:lpstr>How soon should students start seeing clients?</vt:lpstr>
      <vt:lpstr>Seeing clients, cont’d…</vt:lpstr>
      <vt:lpstr>What are the policies on absences?</vt:lpstr>
      <vt:lpstr>Absences, cont’d…</vt:lpstr>
      <vt:lpstr>Absences, continued…</vt:lpstr>
      <vt:lpstr>What is a full day?</vt:lpstr>
      <vt:lpstr>How do we handle extended absences?</vt:lpstr>
      <vt:lpstr>What about snow days/calamity days?</vt:lpstr>
      <vt:lpstr>Religious obligations</vt:lpstr>
      <vt:lpstr>Can a supervisor ask for extra time from the student?</vt:lpstr>
      <vt:lpstr>Supervisor absences:</vt:lpstr>
      <vt:lpstr>What are the UA start and end dates?</vt:lpstr>
      <vt:lpstr>When should students start and stop their extern rotations?</vt:lpstr>
      <vt:lpstr>Start and Stop, cont’d…</vt:lpstr>
      <vt:lpstr>What are the guidelines for University breaks during a school externship?</vt:lpstr>
      <vt:lpstr>What are the guidelines for University breaks during a medical externship?</vt:lpstr>
      <vt:lpstr>Who you gonna call…?</vt:lpstr>
    </vt:vector>
  </TitlesOfParts>
  <Company>The University of Akron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Supervisor Nuts &amp; Bolts</dc:title>
  <dc:creator>Brewer,Andrea P</dc:creator>
  <cp:lastModifiedBy>Denise Lynn Simcox</cp:lastModifiedBy>
  <cp:revision>80</cp:revision>
  <dcterms:created xsi:type="dcterms:W3CDTF">2015-09-16T15:24:31Z</dcterms:created>
  <dcterms:modified xsi:type="dcterms:W3CDTF">2022-10-28T17:20:47Z</dcterms:modified>
</cp:coreProperties>
</file>